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media/image51.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2" r:id="rId1"/>
  </p:sldMasterIdLst>
  <p:sldIdLst>
    <p:sldId id="256" r:id="rId2"/>
    <p:sldId id="291" r:id="rId3"/>
    <p:sldId id="268" r:id="rId4"/>
    <p:sldId id="270" r:id="rId5"/>
    <p:sldId id="263" r:id="rId6"/>
    <p:sldId id="257" r:id="rId7"/>
    <p:sldId id="258" r:id="rId8"/>
    <p:sldId id="259" r:id="rId9"/>
    <p:sldId id="260" r:id="rId10"/>
    <p:sldId id="261" r:id="rId11"/>
    <p:sldId id="262" r:id="rId12"/>
    <p:sldId id="282" r:id="rId13"/>
    <p:sldId id="264" r:id="rId14"/>
    <p:sldId id="273" r:id="rId15"/>
    <p:sldId id="279" r:id="rId16"/>
    <p:sldId id="280" r:id="rId17"/>
    <p:sldId id="281" r:id="rId18"/>
    <p:sldId id="271" r:id="rId19"/>
    <p:sldId id="265" r:id="rId20"/>
    <p:sldId id="277" r:id="rId21"/>
    <p:sldId id="278" r:id="rId22"/>
    <p:sldId id="266" r:id="rId23"/>
    <p:sldId id="272" r:id="rId24"/>
    <p:sldId id="274" r:id="rId25"/>
    <p:sldId id="275" r:id="rId26"/>
    <p:sldId id="267" r:id="rId27"/>
    <p:sldId id="276" r:id="rId28"/>
    <p:sldId id="290" r:id="rId29"/>
    <p:sldId id="285" r:id="rId30"/>
    <p:sldId id="287" r:id="rId31"/>
    <p:sldId id="316" r:id="rId32"/>
    <p:sldId id="295" r:id="rId33"/>
    <p:sldId id="293" r:id="rId34"/>
    <p:sldId id="294" r:id="rId35"/>
    <p:sldId id="296" r:id="rId36"/>
    <p:sldId id="310" r:id="rId37"/>
    <p:sldId id="311" r:id="rId38"/>
    <p:sldId id="312" r:id="rId39"/>
    <p:sldId id="298" r:id="rId40"/>
    <p:sldId id="302" r:id="rId41"/>
    <p:sldId id="303" r:id="rId42"/>
    <p:sldId id="304" r:id="rId43"/>
    <p:sldId id="305" r:id="rId44"/>
    <p:sldId id="306" r:id="rId45"/>
    <p:sldId id="307" r:id="rId46"/>
    <p:sldId id="308" r:id="rId47"/>
    <p:sldId id="309" r:id="rId48"/>
    <p:sldId id="315" r:id="rId49"/>
    <p:sldId id="313" r:id="rId50"/>
    <p:sldId id="314" r:id="rId51"/>
    <p:sldId id="317" r:id="rId52"/>
    <p:sldId id="318" r:id="rId53"/>
    <p:sldId id="289" r:id="rId54"/>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167" autoAdjust="0"/>
    <p:restoredTop sz="94660"/>
  </p:normalViewPr>
  <p:slideViewPr>
    <p:cSldViewPr snapToGrid="0">
      <p:cViewPr varScale="1">
        <p:scale>
          <a:sx n="59" d="100"/>
          <a:sy n="59" d="100"/>
        </p:scale>
        <p:origin x="42" y="10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F0BD8B1E-7191-44FC-BC3A-27AE1AD2BDD7}" type="datetimeFigureOut">
              <a:rPr lang="ru-RU" smtClean="0"/>
              <a:t>12.12.2021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7DAE700-331C-495F-8DFF-73CF64B17952}" type="slidenum">
              <a:rPr lang="ru-RU" smtClean="0"/>
              <a:t>‹#›</a:t>
            </a:fld>
            <a:endParaRPr lang="ru-R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9094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F0BD8B1E-7191-44FC-BC3A-27AE1AD2BDD7}" type="datetimeFigureOut">
              <a:rPr lang="ru-RU" smtClean="0"/>
              <a:t>12.12.2021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7DAE700-331C-495F-8DFF-73CF64B17952}" type="slidenum">
              <a:rPr lang="ru-RU" smtClean="0"/>
              <a:t>‹#›</a:t>
            </a:fld>
            <a:endParaRPr lang="ru-RU"/>
          </a:p>
        </p:txBody>
      </p:sp>
    </p:spTree>
    <p:extLst>
      <p:ext uri="{BB962C8B-B14F-4D97-AF65-F5344CB8AC3E}">
        <p14:creationId xmlns:p14="http://schemas.microsoft.com/office/powerpoint/2010/main" val="2053813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F0BD8B1E-7191-44FC-BC3A-27AE1AD2BDD7}" type="datetimeFigureOut">
              <a:rPr lang="ru-RU" smtClean="0"/>
              <a:t>12.12.2021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7DAE700-331C-495F-8DFF-73CF64B17952}" type="slidenum">
              <a:rPr lang="ru-RU" smtClean="0"/>
              <a:t>‹#›</a:t>
            </a:fld>
            <a:endParaRPr lang="ru-RU"/>
          </a:p>
        </p:txBody>
      </p:sp>
    </p:spTree>
    <p:extLst>
      <p:ext uri="{BB962C8B-B14F-4D97-AF65-F5344CB8AC3E}">
        <p14:creationId xmlns:p14="http://schemas.microsoft.com/office/powerpoint/2010/main" val="2612579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F0BD8B1E-7191-44FC-BC3A-27AE1AD2BDD7}" type="datetimeFigureOut">
              <a:rPr lang="ru-RU" smtClean="0"/>
              <a:t>12.12.2021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7DAE700-331C-495F-8DFF-73CF64B17952}" type="slidenum">
              <a:rPr lang="ru-RU" smtClean="0"/>
              <a:t>‹#›</a:t>
            </a:fld>
            <a:endParaRPr lang="ru-RU"/>
          </a:p>
        </p:txBody>
      </p:sp>
    </p:spTree>
    <p:extLst>
      <p:ext uri="{BB962C8B-B14F-4D97-AF65-F5344CB8AC3E}">
        <p14:creationId xmlns:p14="http://schemas.microsoft.com/office/powerpoint/2010/main" val="25984424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ru-RU" smtClean="0"/>
              <a:t>Образец заголовка</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F0BD8B1E-7191-44FC-BC3A-27AE1AD2BDD7}" type="datetimeFigureOut">
              <a:rPr lang="ru-RU" smtClean="0"/>
              <a:t>12.12.2021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7DAE700-331C-495F-8DFF-73CF64B17952}" type="slidenum">
              <a:rPr lang="ru-RU" smtClean="0"/>
              <a:t>‹#›</a:t>
            </a:fld>
            <a:endParaRPr lang="ru-R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5715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F0BD8B1E-7191-44FC-BC3A-27AE1AD2BDD7}" type="datetimeFigureOut">
              <a:rPr lang="ru-RU" smtClean="0"/>
              <a:t>12.12.2021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7DAE700-331C-495F-8DFF-73CF64B17952}" type="slidenum">
              <a:rPr lang="ru-RU" smtClean="0"/>
              <a:t>‹#›</a:t>
            </a:fld>
            <a:endParaRPr lang="ru-RU"/>
          </a:p>
        </p:txBody>
      </p:sp>
    </p:spTree>
    <p:extLst>
      <p:ext uri="{BB962C8B-B14F-4D97-AF65-F5344CB8AC3E}">
        <p14:creationId xmlns:p14="http://schemas.microsoft.com/office/powerpoint/2010/main" val="5321206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097280" y="2582334"/>
            <a:ext cx="4937760" cy="3378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217920" y="2582334"/>
            <a:ext cx="4937760" cy="3378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F0BD8B1E-7191-44FC-BC3A-27AE1AD2BDD7}" type="datetimeFigureOut">
              <a:rPr lang="ru-RU" smtClean="0"/>
              <a:t>12.12.2021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C7DAE700-331C-495F-8DFF-73CF64B17952}" type="slidenum">
              <a:rPr lang="ru-RU" smtClean="0"/>
              <a:t>‹#›</a:t>
            </a:fld>
            <a:endParaRPr lang="ru-RU"/>
          </a:p>
        </p:txBody>
      </p:sp>
    </p:spTree>
    <p:extLst>
      <p:ext uri="{BB962C8B-B14F-4D97-AF65-F5344CB8AC3E}">
        <p14:creationId xmlns:p14="http://schemas.microsoft.com/office/powerpoint/2010/main" val="2602219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F0BD8B1E-7191-44FC-BC3A-27AE1AD2BDD7}" type="datetimeFigureOut">
              <a:rPr lang="ru-RU" smtClean="0"/>
              <a:t>12.12.2021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C7DAE700-331C-495F-8DFF-73CF64B17952}" type="slidenum">
              <a:rPr lang="ru-RU" smtClean="0"/>
              <a:t>‹#›</a:t>
            </a:fld>
            <a:endParaRPr lang="ru-RU"/>
          </a:p>
        </p:txBody>
      </p:sp>
    </p:spTree>
    <p:extLst>
      <p:ext uri="{BB962C8B-B14F-4D97-AF65-F5344CB8AC3E}">
        <p14:creationId xmlns:p14="http://schemas.microsoft.com/office/powerpoint/2010/main" val="340015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F0BD8B1E-7191-44FC-BC3A-27AE1AD2BDD7}" type="datetimeFigureOut">
              <a:rPr lang="ru-RU" smtClean="0"/>
              <a:t>12.12.2021</a:t>
            </a:fld>
            <a:endParaRPr lang="ru-R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ru-RU"/>
          </a:p>
        </p:txBody>
      </p:sp>
      <p:sp>
        <p:nvSpPr>
          <p:cNvPr id="9" name="Slide Number Placeholder 8"/>
          <p:cNvSpPr>
            <a:spLocks noGrp="1"/>
          </p:cNvSpPr>
          <p:nvPr>
            <p:ph type="sldNum" sz="quarter" idx="12"/>
          </p:nvPr>
        </p:nvSpPr>
        <p:spPr/>
        <p:txBody>
          <a:bodyPr/>
          <a:lstStyle/>
          <a:p>
            <a:fld id="{C7DAE700-331C-495F-8DFF-73CF64B17952}" type="slidenum">
              <a:rPr lang="ru-RU" smtClean="0"/>
              <a:t>‹#›</a:t>
            </a:fld>
            <a:endParaRPr lang="ru-RU"/>
          </a:p>
        </p:txBody>
      </p:sp>
    </p:spTree>
    <p:extLst>
      <p:ext uri="{BB962C8B-B14F-4D97-AF65-F5344CB8AC3E}">
        <p14:creationId xmlns:p14="http://schemas.microsoft.com/office/powerpoint/2010/main" val="38731827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ru-RU" smtClean="0"/>
              <a:t>Образец заголовка</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F0BD8B1E-7191-44FC-BC3A-27AE1AD2BDD7}" type="datetimeFigureOut">
              <a:rPr lang="ru-RU" smtClean="0"/>
              <a:t>12.12.2021</a:t>
            </a:fld>
            <a:endParaRPr lang="ru-R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ru-R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7DAE700-331C-495F-8DFF-73CF64B17952}" type="slidenum">
              <a:rPr lang="ru-RU" smtClean="0"/>
              <a:t>‹#›</a:t>
            </a:fld>
            <a:endParaRPr lang="ru-RU"/>
          </a:p>
        </p:txBody>
      </p:sp>
    </p:spTree>
    <p:extLst>
      <p:ext uri="{BB962C8B-B14F-4D97-AF65-F5344CB8AC3E}">
        <p14:creationId xmlns:p14="http://schemas.microsoft.com/office/powerpoint/2010/main" val="3779942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F0BD8B1E-7191-44FC-BC3A-27AE1AD2BDD7}" type="datetimeFigureOut">
              <a:rPr lang="ru-RU" smtClean="0"/>
              <a:t>12.12.2021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7DAE700-331C-495F-8DFF-73CF64B17952}" type="slidenum">
              <a:rPr lang="ru-RU" smtClean="0"/>
              <a:t>‹#›</a:t>
            </a:fld>
            <a:endParaRPr lang="ru-RU"/>
          </a:p>
        </p:txBody>
      </p:sp>
    </p:spTree>
    <p:extLst>
      <p:ext uri="{BB962C8B-B14F-4D97-AF65-F5344CB8AC3E}">
        <p14:creationId xmlns:p14="http://schemas.microsoft.com/office/powerpoint/2010/main" val="1158489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F0BD8B1E-7191-44FC-BC3A-27AE1AD2BDD7}" type="datetimeFigureOut">
              <a:rPr lang="ru-RU" smtClean="0"/>
              <a:t>12.12.2021</a:t>
            </a:fld>
            <a:endParaRPr lang="ru-R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ru-R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7DAE700-331C-495F-8DFF-73CF64B17952}" type="slidenum">
              <a:rPr lang="ru-RU" smtClean="0"/>
              <a:t>‹#›</a:t>
            </a:fld>
            <a:endParaRPr lang="ru-R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112561"/>
      </p:ext>
    </p:extLst>
  </p:cSld>
  <p:clrMap bg1="lt1" tx1="dk1" bg2="lt2" tx2="dk2" accent1="accent1" accent2="accent2" accent3="accent3" accent4="accent4" accent5="accent5" accent6="accent6" hlink="hlink" folHlink="folHlink"/>
  <p:sldLayoutIdLst>
    <p:sldLayoutId id="2147484143" r:id="rId1"/>
    <p:sldLayoutId id="2147484144" r:id="rId2"/>
    <p:sldLayoutId id="2147484145" r:id="rId3"/>
    <p:sldLayoutId id="2147484146" r:id="rId4"/>
    <p:sldLayoutId id="2147484147" r:id="rId5"/>
    <p:sldLayoutId id="2147484148" r:id="rId6"/>
    <p:sldLayoutId id="2147484149" r:id="rId7"/>
    <p:sldLayoutId id="2147484150" r:id="rId8"/>
    <p:sldLayoutId id="2147484151" r:id="rId9"/>
    <p:sldLayoutId id="2147484152" r:id="rId10"/>
    <p:sldLayoutId id="214748415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emf"/><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12" Type="http://schemas.openxmlformats.org/officeDocument/2006/relationships/image" Target="../media/image72.jpeg"/><Relationship Id="rId2" Type="http://schemas.openxmlformats.org/officeDocument/2006/relationships/image" Target="../media/image62.jpeg"/><Relationship Id="rId1" Type="http://schemas.openxmlformats.org/officeDocument/2006/relationships/slideLayout" Target="../slideLayouts/slideLayout2.xml"/><Relationship Id="rId6" Type="http://schemas.openxmlformats.org/officeDocument/2006/relationships/image" Target="../media/image66.png"/><Relationship Id="rId11" Type="http://schemas.openxmlformats.org/officeDocument/2006/relationships/image" Target="../media/image71.jpeg"/><Relationship Id="rId5" Type="http://schemas.openxmlformats.org/officeDocument/2006/relationships/image" Target="../media/image65.png"/><Relationship Id="rId10" Type="http://schemas.openxmlformats.org/officeDocument/2006/relationships/image" Target="../media/image70.jpeg"/><Relationship Id="rId4" Type="http://schemas.openxmlformats.org/officeDocument/2006/relationships/image" Target="../media/image64.png"/><Relationship Id="rId9" Type="http://schemas.openxmlformats.org/officeDocument/2006/relationships/image" Target="../media/image6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smtClean="0"/>
              <a:t>Online Sport Store</a:t>
            </a:r>
            <a:endParaRPr lang="ru-RU" dirty="0"/>
          </a:p>
        </p:txBody>
      </p:sp>
      <p:sp>
        <p:nvSpPr>
          <p:cNvPr id="3" name="Подзаголовок 2"/>
          <p:cNvSpPr>
            <a:spLocks noGrp="1"/>
          </p:cNvSpPr>
          <p:nvPr>
            <p:ph type="subTitle" idx="1"/>
          </p:nvPr>
        </p:nvSpPr>
        <p:spPr/>
        <p:txBody>
          <a:bodyPr>
            <a:normAutofit fontScale="92500" lnSpcReduction="20000"/>
          </a:bodyPr>
          <a:lstStyle/>
          <a:p>
            <a:pPr lvl="0" algn="r" defTabSz="457200">
              <a:lnSpc>
                <a:spcPct val="100000"/>
              </a:lnSpc>
              <a:buClr>
                <a:srgbClr val="90C226"/>
              </a:buClr>
              <a:buSzPct val="80000"/>
            </a:pPr>
            <a:r>
              <a:rPr lang="en-US" sz="1800" dirty="0" smtClean="0">
                <a:solidFill>
                  <a:prstClr val="black">
                    <a:lumMod val="50000"/>
                    <a:lumOff val="50000"/>
                  </a:prstClr>
                </a:solidFill>
                <a:latin typeface="Trebuchet MS" panose="020B0603020202020204"/>
              </a:rPr>
              <a:t>Ultimate</a:t>
            </a:r>
            <a:r>
              <a:rPr lang="ru-RU" sz="1800" dirty="0" smtClean="0">
                <a:solidFill>
                  <a:prstClr val="black">
                    <a:lumMod val="50000"/>
                    <a:lumOff val="50000"/>
                  </a:prstClr>
                </a:solidFill>
                <a:latin typeface="Trebuchet MS" panose="020B0603020202020204"/>
              </a:rPr>
              <a:t> </a:t>
            </a:r>
            <a:endParaRPr lang="en-US" sz="1800" dirty="0" smtClean="0">
              <a:solidFill>
                <a:prstClr val="black">
                  <a:lumMod val="50000"/>
                  <a:lumOff val="50000"/>
                </a:prstClr>
              </a:solidFill>
              <a:latin typeface="Trebuchet MS" panose="020B0603020202020204"/>
            </a:endParaRPr>
          </a:p>
          <a:p>
            <a:pPr lvl="0" algn="r" defTabSz="457200">
              <a:lnSpc>
                <a:spcPct val="100000"/>
              </a:lnSpc>
              <a:buClr>
                <a:srgbClr val="90C226"/>
              </a:buClr>
              <a:buSzPct val="80000"/>
            </a:pPr>
            <a:r>
              <a:rPr lang="en-US" sz="1800" dirty="0" smtClean="0">
                <a:solidFill>
                  <a:prstClr val="black">
                    <a:lumMod val="50000"/>
                    <a:lumOff val="50000"/>
                  </a:prstClr>
                </a:solidFill>
                <a:latin typeface="Trebuchet MS" panose="020B0603020202020204"/>
              </a:rPr>
              <a:t>3 Persons</a:t>
            </a:r>
            <a:endParaRPr lang="ru-RU" sz="1800" dirty="0">
              <a:solidFill>
                <a:prstClr val="black">
                  <a:lumMod val="50000"/>
                  <a:lumOff val="50000"/>
                </a:prstClr>
              </a:solidFill>
              <a:latin typeface="Trebuchet MS" panose="020B0603020202020204"/>
            </a:endParaRPr>
          </a:p>
          <a:p>
            <a:pPr lvl="0" algn="r" defTabSz="457200">
              <a:lnSpc>
                <a:spcPct val="100000"/>
              </a:lnSpc>
              <a:buClr>
                <a:srgbClr val="90C226"/>
              </a:buClr>
              <a:buSzPct val="80000"/>
            </a:pPr>
            <a:r>
              <a:rPr lang="en-US" sz="1800" dirty="0" err="1">
                <a:solidFill>
                  <a:prstClr val="black">
                    <a:lumMod val="50000"/>
                    <a:lumOff val="50000"/>
                  </a:prstClr>
                </a:solidFill>
                <a:latin typeface="Trebuchet MS" panose="020B0603020202020204"/>
              </a:rPr>
              <a:t>Toleu</a:t>
            </a:r>
            <a:r>
              <a:rPr lang="en-US" sz="1800" dirty="0">
                <a:solidFill>
                  <a:prstClr val="black">
                    <a:lumMod val="50000"/>
                    <a:lumOff val="50000"/>
                  </a:prstClr>
                </a:solidFill>
                <a:latin typeface="Trebuchet MS" panose="020B0603020202020204"/>
              </a:rPr>
              <a:t> </a:t>
            </a:r>
            <a:r>
              <a:rPr lang="en-US" sz="1800" dirty="0" err="1">
                <a:solidFill>
                  <a:prstClr val="black">
                    <a:lumMod val="50000"/>
                    <a:lumOff val="50000"/>
                  </a:prstClr>
                </a:solidFill>
                <a:latin typeface="Trebuchet MS" panose="020B0603020202020204"/>
              </a:rPr>
              <a:t>Meirlan</a:t>
            </a:r>
            <a:r>
              <a:rPr lang="ru-RU" sz="1800" dirty="0">
                <a:solidFill>
                  <a:prstClr val="black">
                    <a:lumMod val="50000"/>
                    <a:lumOff val="50000"/>
                  </a:prstClr>
                </a:solidFill>
                <a:latin typeface="Trebuchet MS" panose="020B0603020202020204"/>
              </a:rPr>
              <a:t>,</a:t>
            </a:r>
            <a:r>
              <a:rPr lang="en-US" sz="1800" dirty="0">
                <a:solidFill>
                  <a:prstClr val="black">
                    <a:lumMod val="50000"/>
                    <a:lumOff val="50000"/>
                  </a:prstClr>
                </a:solidFill>
                <a:latin typeface="Trebuchet MS" panose="020B0603020202020204"/>
              </a:rPr>
              <a:t> </a:t>
            </a:r>
            <a:r>
              <a:rPr lang="en-US" sz="1800" dirty="0" err="1">
                <a:solidFill>
                  <a:prstClr val="black">
                    <a:lumMod val="50000"/>
                    <a:lumOff val="50000"/>
                  </a:prstClr>
                </a:solidFill>
                <a:latin typeface="Trebuchet MS" panose="020B0603020202020204"/>
              </a:rPr>
              <a:t>Madiyar</a:t>
            </a:r>
            <a:r>
              <a:rPr lang="en-US" sz="1800" dirty="0">
                <a:solidFill>
                  <a:prstClr val="black">
                    <a:lumMod val="50000"/>
                    <a:lumOff val="50000"/>
                  </a:prstClr>
                </a:solidFill>
                <a:latin typeface="Trebuchet MS" panose="020B0603020202020204"/>
              </a:rPr>
              <a:t> </a:t>
            </a:r>
            <a:r>
              <a:rPr lang="en-US" sz="1800" dirty="0" err="1">
                <a:solidFill>
                  <a:prstClr val="black">
                    <a:lumMod val="50000"/>
                    <a:lumOff val="50000"/>
                  </a:prstClr>
                </a:solidFill>
                <a:latin typeface="Trebuchet MS" panose="020B0603020202020204"/>
              </a:rPr>
              <a:t>Zhumabekov</a:t>
            </a:r>
            <a:r>
              <a:rPr lang="ru-RU" sz="1800" dirty="0">
                <a:solidFill>
                  <a:prstClr val="black">
                    <a:lumMod val="50000"/>
                    <a:lumOff val="50000"/>
                  </a:prstClr>
                </a:solidFill>
                <a:latin typeface="Trebuchet MS" panose="020B0603020202020204"/>
              </a:rPr>
              <a:t>, </a:t>
            </a:r>
            <a:r>
              <a:rPr lang="en-US" sz="1800" dirty="0" err="1">
                <a:solidFill>
                  <a:prstClr val="black">
                    <a:lumMod val="50000"/>
                    <a:lumOff val="50000"/>
                  </a:prstClr>
                </a:solidFill>
                <a:latin typeface="Trebuchet MS" panose="020B0603020202020204"/>
              </a:rPr>
              <a:t>Kipchakpayev</a:t>
            </a:r>
            <a:r>
              <a:rPr lang="en-US" sz="1800" dirty="0">
                <a:solidFill>
                  <a:prstClr val="black">
                    <a:lumMod val="50000"/>
                    <a:lumOff val="50000"/>
                  </a:prstClr>
                </a:solidFill>
                <a:latin typeface="Trebuchet MS" panose="020B0603020202020204"/>
              </a:rPr>
              <a:t> </a:t>
            </a:r>
            <a:r>
              <a:rPr lang="en-US" sz="1800" dirty="0" err="1">
                <a:solidFill>
                  <a:prstClr val="black">
                    <a:lumMod val="50000"/>
                    <a:lumOff val="50000"/>
                  </a:prstClr>
                </a:solidFill>
                <a:latin typeface="Trebuchet MS" panose="020B0603020202020204"/>
              </a:rPr>
              <a:t>Madiyar</a:t>
            </a:r>
            <a:r>
              <a:rPr lang="ru-RU" sz="1800" dirty="0">
                <a:solidFill>
                  <a:prstClr val="black">
                    <a:lumMod val="50000"/>
                    <a:lumOff val="50000"/>
                  </a:prstClr>
                </a:solidFill>
                <a:latin typeface="Trebuchet MS" panose="020B0603020202020204"/>
              </a:rPr>
              <a:t> </a:t>
            </a:r>
          </a:p>
          <a:p>
            <a:endParaRPr lang="ru-RU" dirty="0"/>
          </a:p>
        </p:txBody>
      </p:sp>
    </p:spTree>
    <p:extLst>
      <p:ext uri="{BB962C8B-B14F-4D97-AF65-F5344CB8AC3E}">
        <p14:creationId xmlns:p14="http://schemas.microsoft.com/office/powerpoint/2010/main" val="3684306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p:cTn id="14"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p:cTn id="21"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 calcmode="lin" valueType="num">
                                      <p:cBhvr>
                                        <p:cTn id="28"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96902" y="420130"/>
            <a:ext cx="8758989" cy="3139321"/>
          </a:xfrm>
          <a:prstGeom prst="rect">
            <a:avLst/>
          </a:prstGeom>
        </p:spPr>
        <p:txBody>
          <a:bodyPr wrap="square">
            <a:spAutoFit/>
          </a:bodyPr>
          <a:lstStyle/>
          <a:p>
            <a:r>
              <a:rPr lang="en-US" b="1" i="0" dirty="0" smtClean="0">
                <a:effectLst/>
                <a:latin typeface="Montserrat" panose="02000505000000020004" pitchFamily="2" charset="0"/>
              </a:rPr>
              <a:t>Info</a:t>
            </a:r>
          </a:p>
          <a:p>
            <a:pPr>
              <a:buFont typeface="Arial" panose="020B0604020202020204" pitchFamily="34" charset="0"/>
              <a:buChar char="•"/>
            </a:pPr>
            <a:r>
              <a:rPr lang="en-US" b="1" i="0" dirty="0" smtClean="0">
                <a:effectLst/>
                <a:latin typeface="Merriweather"/>
              </a:rPr>
              <a:t>Workplace: </a:t>
            </a:r>
            <a:r>
              <a:rPr lang="en-US" b="0" i="0" dirty="0" smtClean="0">
                <a:effectLst/>
                <a:latin typeface="Merriweather"/>
              </a:rPr>
              <a:t>Personal Project</a:t>
            </a:r>
          </a:p>
          <a:p>
            <a:pPr>
              <a:buFont typeface="Arial" panose="020B0604020202020204" pitchFamily="34" charset="0"/>
              <a:buChar char="•"/>
            </a:pPr>
            <a:r>
              <a:rPr lang="en-US" b="1" i="0" dirty="0" smtClean="0">
                <a:effectLst/>
                <a:latin typeface="Merriweather"/>
              </a:rPr>
              <a:t>Services: </a:t>
            </a:r>
            <a:r>
              <a:rPr lang="en-US" b="0" i="0" dirty="0" smtClean="0">
                <a:effectLst/>
                <a:latin typeface="Merriweather"/>
              </a:rPr>
              <a:t>UX</a:t>
            </a:r>
          </a:p>
          <a:p>
            <a:pPr>
              <a:buFont typeface="Arial" panose="020B0604020202020204" pitchFamily="34" charset="0"/>
              <a:buChar char="•"/>
            </a:pPr>
            <a:r>
              <a:rPr lang="en-US" b="1" i="0" dirty="0" smtClean="0">
                <a:effectLst/>
                <a:latin typeface="Merriweather"/>
              </a:rPr>
              <a:t>Year: </a:t>
            </a:r>
            <a:r>
              <a:rPr lang="en-US" b="0" i="0" dirty="0" smtClean="0">
                <a:effectLst/>
                <a:latin typeface="Merriweather"/>
              </a:rPr>
              <a:t>2018</a:t>
            </a:r>
          </a:p>
          <a:p>
            <a:pPr>
              <a:buFont typeface="Arial" panose="020B0604020202020204" pitchFamily="34" charset="0"/>
              <a:buChar char="•"/>
            </a:pPr>
            <a:r>
              <a:rPr lang="en-US" b="1" i="0" dirty="0" smtClean="0">
                <a:effectLst/>
                <a:latin typeface="Merriweather"/>
              </a:rPr>
              <a:t>Role:</a:t>
            </a:r>
            <a:r>
              <a:rPr lang="en-US" b="0" i="0" dirty="0" smtClean="0">
                <a:effectLst/>
                <a:latin typeface="Merriweather"/>
              </a:rPr>
              <a:t> Research</a:t>
            </a:r>
          </a:p>
          <a:p>
            <a:pPr>
              <a:buFont typeface="Arial" panose="020B0604020202020204" pitchFamily="34" charset="0"/>
              <a:buChar char="•"/>
            </a:pPr>
            <a:r>
              <a:rPr lang="en-US" b="1" i="0" dirty="0" smtClean="0">
                <a:effectLst/>
                <a:latin typeface="Merriweather"/>
              </a:rPr>
              <a:t>Duration:</a:t>
            </a:r>
            <a:r>
              <a:rPr lang="en-US" b="0" i="0" dirty="0" smtClean="0">
                <a:effectLst/>
                <a:latin typeface="Merriweather"/>
              </a:rPr>
              <a:t> 3 months</a:t>
            </a:r>
          </a:p>
          <a:p>
            <a:pPr>
              <a:buFont typeface="Arial" panose="020B0604020202020204" pitchFamily="34" charset="0"/>
              <a:buChar char="•"/>
            </a:pPr>
            <a:r>
              <a:rPr lang="en-US" b="1" i="0" dirty="0" smtClean="0">
                <a:effectLst/>
                <a:latin typeface="Merriweather"/>
              </a:rPr>
              <a:t>Environment:</a:t>
            </a:r>
            <a:r>
              <a:rPr lang="en-US" b="0" i="0" dirty="0" smtClean="0">
                <a:effectLst/>
                <a:latin typeface="Merriweather"/>
              </a:rPr>
              <a:t> Solo</a:t>
            </a:r>
            <a:endParaRPr lang="ru-RU" b="0" i="0" dirty="0" smtClean="0">
              <a:effectLst/>
              <a:latin typeface="Merriweather"/>
            </a:endParaRPr>
          </a:p>
          <a:p>
            <a:endParaRPr lang="ru-RU" b="0" i="0" dirty="0" smtClean="0">
              <a:effectLst/>
              <a:latin typeface="Merriweather"/>
            </a:endParaRPr>
          </a:p>
          <a:p>
            <a:r>
              <a:rPr lang="en-US" b="1" dirty="0"/>
              <a:t>UX Research</a:t>
            </a:r>
          </a:p>
          <a:p>
            <a:r>
              <a:rPr lang="en-US" dirty="0" smtClean="0"/>
              <a:t/>
            </a:r>
            <a:br>
              <a:rPr lang="en-US" dirty="0" smtClean="0"/>
            </a:br>
            <a:endParaRPr lang="en-US" b="0" i="0" dirty="0">
              <a:effectLst/>
              <a:latin typeface="Merriweather"/>
            </a:endParaRPr>
          </a:p>
        </p:txBody>
      </p:sp>
      <p:pic>
        <p:nvPicPr>
          <p:cNvPr id="1026" name="Picture 2" descr="http://sandradennis.ca/wp-content/uploads/2020/04/Screen-Shot-2020-04-12-at-4.34.49-P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7067" y="860040"/>
            <a:ext cx="7327404" cy="443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74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2798970473"/>
              </p:ext>
            </p:extLst>
          </p:nvPr>
        </p:nvGraphicFramePr>
        <p:xfrm>
          <a:off x="1285969" y="1409055"/>
          <a:ext cx="7069970" cy="4673409"/>
        </p:xfrm>
        <a:graphic>
          <a:graphicData uri="http://schemas.openxmlformats.org/drawingml/2006/table">
            <a:tbl>
              <a:tblPr/>
              <a:tblGrid>
                <a:gridCol w="3534985"/>
                <a:gridCol w="3534985"/>
              </a:tblGrid>
              <a:tr h="356444">
                <a:tc>
                  <a:txBody>
                    <a:bodyPr/>
                    <a:lstStyle/>
                    <a:p>
                      <a:r>
                        <a:rPr lang="en-US" sz="1400" b="0" dirty="0">
                          <a:effectLst/>
                        </a:rPr>
                        <a:t>Name</a:t>
                      </a:r>
                      <a:endParaRPr lang="en-US" sz="1400" dirty="0">
                        <a:effectLst/>
                      </a:endParaRPr>
                    </a:p>
                  </a:txBody>
                  <a:tcPr marL="75987" marR="75987" marT="37994" marB="37994" anchor="ctr">
                    <a:lnL w="9525" cap="flat" cmpd="sng" algn="ctr">
                      <a:solidFill>
                        <a:srgbClr val="A0B609"/>
                      </a:solidFill>
                      <a:prstDash val="solid"/>
                      <a:round/>
                      <a:headEnd type="none" w="med" len="med"/>
                      <a:tailEnd type="none" w="med" len="med"/>
                    </a:lnL>
                    <a:lnR w="9525" cap="flat" cmpd="sng" algn="ctr">
                      <a:solidFill>
                        <a:srgbClr val="505B17"/>
                      </a:solidFill>
                      <a:prstDash val="solid"/>
                      <a:round/>
                      <a:headEnd type="none" w="med" len="med"/>
                      <a:tailEnd type="none" w="med" len="med"/>
                    </a:lnR>
                    <a:lnT w="9525" cap="flat" cmpd="sng" algn="ctr">
                      <a:solidFill>
                        <a:srgbClr val="A0B609"/>
                      </a:solidFill>
                      <a:prstDash val="solid"/>
                      <a:round/>
                      <a:headEnd type="none" w="med" len="med"/>
                      <a:tailEnd type="none" w="med" len="med"/>
                    </a:lnT>
                    <a:lnB w="9525" cap="flat" cmpd="sng" algn="ctr">
                      <a:solidFill>
                        <a:srgbClr val="88520F"/>
                      </a:solidFill>
                      <a:prstDash val="solid"/>
                      <a:round/>
                      <a:headEnd type="none" w="med" len="med"/>
                      <a:tailEnd type="none" w="med" len="med"/>
                    </a:lnB>
                    <a:solidFill>
                      <a:srgbClr val="FFFFFF"/>
                    </a:solidFill>
                  </a:tcPr>
                </a:tc>
                <a:tc>
                  <a:txBody>
                    <a:bodyPr/>
                    <a:lstStyle/>
                    <a:p>
                      <a:endParaRPr lang="en-US" sz="1400" dirty="0">
                        <a:effectLst/>
                      </a:endParaRPr>
                    </a:p>
                  </a:txBody>
                  <a:tcPr marL="75987" marR="75987" marT="37994" marB="37994" anchor="ctr">
                    <a:lnL w="9525" cap="flat" cmpd="sng" algn="ctr">
                      <a:solidFill>
                        <a:srgbClr val="505B17"/>
                      </a:solidFill>
                      <a:prstDash val="solid"/>
                      <a:round/>
                      <a:headEnd type="none" w="med" len="med"/>
                      <a:tailEnd type="none" w="med" len="med"/>
                    </a:lnL>
                    <a:lnR>
                      <a:noFill/>
                    </a:lnR>
                    <a:lnT w="9525" cap="flat" cmpd="sng" algn="ctr">
                      <a:solidFill>
                        <a:srgbClr val="A86516"/>
                      </a:solidFill>
                      <a:prstDash val="solid"/>
                      <a:round/>
                      <a:headEnd type="none" w="med" len="med"/>
                      <a:tailEnd type="none" w="med" len="med"/>
                    </a:lnT>
                    <a:lnB w="9525" cap="flat" cmpd="sng" algn="ctr">
                      <a:solidFill>
                        <a:srgbClr val="308F07"/>
                      </a:solidFill>
                      <a:prstDash val="solid"/>
                      <a:round/>
                      <a:headEnd type="none" w="med" len="med"/>
                      <a:tailEnd type="none" w="med" len="med"/>
                    </a:lnB>
                    <a:solidFill>
                      <a:srgbClr val="FFFFFF"/>
                    </a:solidFill>
                  </a:tcPr>
                </a:tc>
              </a:tr>
              <a:tr h="1144950">
                <a:tc>
                  <a:txBody>
                    <a:bodyPr/>
                    <a:lstStyle/>
                    <a:p>
                      <a:r>
                        <a:rPr lang="en-US" sz="1400" b="0" dirty="0">
                          <a:effectLst/>
                        </a:rPr>
                        <a:t>Demographics</a:t>
                      </a:r>
                      <a:endParaRPr lang="en-US" sz="1400" dirty="0">
                        <a:effectLst/>
                      </a:endParaRPr>
                    </a:p>
                  </a:txBody>
                  <a:tcPr marL="75987" marR="75987" marT="37994" marB="37994" anchor="ctr">
                    <a:lnL w="9525" cap="flat" cmpd="sng" algn="ctr">
                      <a:solidFill>
                        <a:srgbClr val="88520F"/>
                      </a:solidFill>
                      <a:prstDash val="solid"/>
                      <a:round/>
                      <a:headEnd type="none" w="med" len="med"/>
                      <a:tailEnd type="none" w="med" len="med"/>
                    </a:lnL>
                    <a:lnR w="9525" cap="flat" cmpd="sng" algn="ctr">
                      <a:solidFill>
                        <a:srgbClr val="88520F"/>
                      </a:solidFill>
                      <a:prstDash val="solid"/>
                      <a:round/>
                      <a:headEnd type="none" w="med" len="med"/>
                      <a:tailEnd type="none" w="med" len="med"/>
                    </a:lnR>
                    <a:lnT w="9525" cap="flat" cmpd="sng" algn="ctr">
                      <a:solidFill>
                        <a:srgbClr val="88520F"/>
                      </a:solidFill>
                      <a:prstDash val="solid"/>
                      <a:round/>
                      <a:headEnd type="none" w="med" len="med"/>
                      <a:tailEnd type="none" w="med" len="med"/>
                    </a:lnT>
                    <a:lnB w="9525" cap="flat" cmpd="sng" algn="ctr">
                      <a:solidFill>
                        <a:srgbClr val="505B17"/>
                      </a:solidFill>
                      <a:prstDash val="solid"/>
                      <a:round/>
                      <a:headEnd type="none" w="med" len="med"/>
                      <a:tailEnd type="none" w="med" len="med"/>
                    </a:lnB>
                    <a:solidFill>
                      <a:srgbClr val="FFFFFF"/>
                    </a:solidFill>
                  </a:tcPr>
                </a:tc>
                <a:tc>
                  <a:txBody>
                    <a:bodyPr/>
                    <a:lstStyle/>
                    <a:p>
                      <a:pPr>
                        <a:buFont typeface="Arial" panose="020B0604020202020204" pitchFamily="34" charset="0"/>
                        <a:buNone/>
                      </a:pPr>
                      <a:r>
                        <a:rPr lang="en-US" sz="1400" b="0" dirty="0">
                          <a:effectLst/>
                          <a:latin typeface="Merriweather"/>
                        </a:rPr>
                        <a:t/>
                      </a:r>
                      <a:br>
                        <a:rPr lang="en-US" sz="1400" b="0" dirty="0">
                          <a:effectLst/>
                          <a:latin typeface="Merriweather"/>
                        </a:rPr>
                      </a:br>
                      <a:r>
                        <a:rPr lang="en-US" sz="1400" b="0" dirty="0">
                          <a:effectLst/>
                          <a:latin typeface="Merriweather"/>
                        </a:rPr>
                        <a:t>Masters degree in education</a:t>
                      </a:r>
                      <a:br>
                        <a:rPr lang="en-US" sz="1400" b="0" dirty="0">
                          <a:effectLst/>
                          <a:latin typeface="Merriweather"/>
                        </a:rPr>
                      </a:br>
                      <a:r>
                        <a:rPr lang="en-US" sz="1400" b="0" dirty="0">
                          <a:effectLst/>
                          <a:latin typeface="Merriweather"/>
                        </a:rPr>
                        <a:t>High school head of the physical education department</a:t>
                      </a:r>
                      <a:endParaRPr lang="en-US" sz="1400" dirty="0">
                        <a:effectLst/>
                        <a:latin typeface="Merriweather"/>
                      </a:endParaRPr>
                    </a:p>
                  </a:txBody>
                  <a:tcPr marL="75987" marR="75987" marT="37994" marB="37994" anchor="ctr">
                    <a:lnL w="9525" cap="flat" cmpd="sng" algn="ctr">
                      <a:solidFill>
                        <a:srgbClr val="88520F"/>
                      </a:solidFill>
                      <a:prstDash val="solid"/>
                      <a:round/>
                      <a:headEnd type="none" w="med" len="med"/>
                      <a:tailEnd type="none" w="med" len="med"/>
                    </a:lnL>
                    <a:lnR>
                      <a:noFill/>
                    </a:lnR>
                    <a:lnT w="9525" cap="flat" cmpd="sng" algn="ctr">
                      <a:solidFill>
                        <a:srgbClr val="308F07"/>
                      </a:solidFill>
                      <a:prstDash val="solid"/>
                      <a:round/>
                      <a:headEnd type="none" w="med" len="med"/>
                      <a:tailEnd type="none" w="med" len="med"/>
                    </a:lnT>
                    <a:lnB w="9525" cap="flat" cmpd="sng" algn="ctr">
                      <a:solidFill>
                        <a:srgbClr val="080B3C"/>
                      </a:solidFill>
                      <a:prstDash val="solid"/>
                      <a:round/>
                      <a:headEnd type="none" w="med" len="med"/>
                      <a:tailEnd type="none" w="med" len="med"/>
                    </a:lnB>
                    <a:solidFill>
                      <a:srgbClr val="FFFFFF"/>
                    </a:solidFill>
                  </a:tcPr>
                </a:tc>
              </a:tr>
              <a:tr h="1407786">
                <a:tc>
                  <a:txBody>
                    <a:bodyPr/>
                    <a:lstStyle/>
                    <a:p>
                      <a:r>
                        <a:rPr lang="en-US" sz="1400" b="0">
                          <a:effectLst/>
                        </a:rPr>
                        <a:t>Home &amp; Family Life</a:t>
                      </a:r>
                      <a:endParaRPr lang="en-US" sz="1400">
                        <a:effectLst/>
                      </a:endParaRPr>
                    </a:p>
                  </a:txBody>
                  <a:tcPr marL="75987" marR="75987" marT="37994" marB="37994" anchor="ctr">
                    <a:lnL w="9525" cap="flat" cmpd="sng" algn="ctr">
                      <a:solidFill>
                        <a:srgbClr val="505B17"/>
                      </a:solidFill>
                      <a:prstDash val="solid"/>
                      <a:round/>
                      <a:headEnd type="none" w="med" len="med"/>
                      <a:tailEnd type="none" w="med" len="med"/>
                    </a:lnL>
                    <a:lnR w="9525" cap="flat" cmpd="sng" algn="ctr">
                      <a:solidFill>
                        <a:srgbClr val="D0866F"/>
                      </a:solidFill>
                      <a:prstDash val="solid"/>
                      <a:round/>
                      <a:headEnd type="none" w="med" len="med"/>
                      <a:tailEnd type="none" w="med" len="med"/>
                    </a:lnR>
                    <a:lnT w="9525" cap="flat" cmpd="sng" algn="ctr">
                      <a:solidFill>
                        <a:srgbClr val="505B17"/>
                      </a:solidFill>
                      <a:prstDash val="solid"/>
                      <a:round/>
                      <a:headEnd type="none" w="med" len="med"/>
                      <a:tailEnd type="none" w="med" len="med"/>
                    </a:lnT>
                    <a:lnB w="9525" cap="flat" cmpd="sng" algn="ctr">
                      <a:solidFill>
                        <a:srgbClr val="68510F"/>
                      </a:solidFill>
                      <a:prstDash val="solid"/>
                      <a:round/>
                      <a:headEnd type="none" w="med" len="med"/>
                      <a:tailEnd type="none" w="med" len="med"/>
                    </a:lnB>
                    <a:solidFill>
                      <a:srgbClr val="FFFFFF"/>
                    </a:solidFill>
                  </a:tcPr>
                </a:tc>
                <a:tc>
                  <a:txBody>
                    <a:bodyPr/>
                    <a:lstStyle/>
                    <a:p>
                      <a:pPr>
                        <a:buFont typeface="Arial" panose="020B0604020202020204" pitchFamily="34" charset="0"/>
                        <a:buChar char="•"/>
                      </a:pPr>
                      <a:r>
                        <a:rPr lang="en-US" sz="1400" b="0">
                          <a:effectLst/>
                          <a:latin typeface="Merriweather"/>
                        </a:rPr>
                        <a:t>Married</a:t>
                      </a:r>
                      <a:endParaRPr lang="en-US" sz="1400">
                        <a:effectLst/>
                        <a:latin typeface="Merriweather"/>
                      </a:endParaRPr>
                    </a:p>
                    <a:p>
                      <a:pPr>
                        <a:buFont typeface="Arial" panose="020B0604020202020204" pitchFamily="34" charset="0"/>
                        <a:buChar char="•"/>
                      </a:pPr>
                      <a:r>
                        <a:rPr lang="en-US" sz="1400" b="0">
                          <a:effectLst/>
                          <a:latin typeface="Merriweather"/>
                        </a:rPr>
                        <a:t>3 teenagers</a:t>
                      </a:r>
                      <a:endParaRPr lang="en-US" sz="1400">
                        <a:effectLst/>
                        <a:latin typeface="Merriweather"/>
                      </a:endParaRPr>
                    </a:p>
                    <a:p>
                      <a:pPr>
                        <a:buFont typeface="Arial" panose="020B0604020202020204" pitchFamily="34" charset="0"/>
                        <a:buChar char="•"/>
                      </a:pPr>
                      <a:r>
                        <a:rPr lang="en-US" sz="1400" b="0">
                          <a:effectLst/>
                          <a:latin typeface="Merriweather"/>
                        </a:rPr>
                        <a:t>Coaches competitive basketball in his spare time</a:t>
                      </a:r>
                      <a:endParaRPr lang="en-US" sz="1400">
                        <a:effectLst/>
                        <a:latin typeface="Merriweather"/>
                      </a:endParaRPr>
                    </a:p>
                    <a:p>
                      <a:pPr>
                        <a:buFont typeface="Arial" panose="020B0604020202020204" pitchFamily="34" charset="0"/>
                        <a:buChar char="•"/>
                      </a:pPr>
                      <a:r>
                        <a:rPr lang="en-US" sz="1400" b="0">
                          <a:effectLst/>
                          <a:latin typeface="Merriweather"/>
                        </a:rPr>
                        <a:t>Has a single-family home and 2 cars</a:t>
                      </a:r>
                      <a:endParaRPr lang="en-US" sz="1400">
                        <a:effectLst/>
                        <a:latin typeface="Merriweather"/>
                      </a:endParaRPr>
                    </a:p>
                  </a:txBody>
                  <a:tcPr marL="75987" marR="75987" marT="37994" marB="37994" anchor="ctr">
                    <a:lnL w="9525" cap="flat" cmpd="sng" algn="ctr">
                      <a:solidFill>
                        <a:srgbClr val="D0866F"/>
                      </a:solidFill>
                      <a:prstDash val="solid"/>
                      <a:round/>
                      <a:headEnd type="none" w="med" len="med"/>
                      <a:tailEnd type="none" w="med" len="med"/>
                    </a:lnL>
                    <a:lnR>
                      <a:noFill/>
                    </a:lnR>
                    <a:lnT w="9525" cap="flat" cmpd="sng" algn="ctr">
                      <a:solidFill>
                        <a:srgbClr val="080B3C"/>
                      </a:solidFill>
                      <a:prstDash val="solid"/>
                      <a:round/>
                      <a:headEnd type="none" w="med" len="med"/>
                      <a:tailEnd type="none" w="med" len="med"/>
                    </a:lnT>
                    <a:lnB w="9525" cap="flat" cmpd="sng" algn="ctr">
                      <a:solidFill>
                        <a:srgbClr val="E08F69"/>
                      </a:solidFill>
                      <a:prstDash val="solid"/>
                      <a:round/>
                      <a:headEnd type="none" w="med" len="med"/>
                      <a:tailEnd type="none" w="med" len="med"/>
                    </a:lnB>
                    <a:solidFill>
                      <a:srgbClr val="FFFFFF"/>
                    </a:solidFill>
                  </a:tcPr>
                </a:tc>
              </a:tr>
              <a:tr h="619279">
                <a:tc>
                  <a:txBody>
                    <a:bodyPr/>
                    <a:lstStyle/>
                    <a:p>
                      <a:r>
                        <a:rPr lang="en-US" sz="1400" b="0">
                          <a:effectLst/>
                        </a:rPr>
                        <a:t>Proficiency and Comfort Level</a:t>
                      </a:r>
                      <a:endParaRPr lang="en-US" sz="1400">
                        <a:effectLst/>
                      </a:endParaRPr>
                    </a:p>
                  </a:txBody>
                  <a:tcPr marL="75987" marR="75987" marT="37994" marB="37994" anchor="ctr">
                    <a:lnL w="9525" cap="flat" cmpd="sng" algn="ctr">
                      <a:solidFill>
                        <a:srgbClr val="68510F"/>
                      </a:solidFill>
                      <a:prstDash val="solid"/>
                      <a:round/>
                      <a:headEnd type="none" w="med" len="med"/>
                      <a:tailEnd type="none" w="med" len="med"/>
                    </a:lnL>
                    <a:lnR w="9525" cap="flat" cmpd="sng" algn="ctr">
                      <a:solidFill>
                        <a:srgbClr val="307669"/>
                      </a:solidFill>
                      <a:prstDash val="solid"/>
                      <a:round/>
                      <a:headEnd type="none" w="med" len="med"/>
                      <a:tailEnd type="none" w="med" len="med"/>
                    </a:lnR>
                    <a:lnT w="9525" cap="flat" cmpd="sng" algn="ctr">
                      <a:solidFill>
                        <a:srgbClr val="68510F"/>
                      </a:solidFill>
                      <a:prstDash val="solid"/>
                      <a:round/>
                      <a:headEnd type="none" w="med" len="med"/>
                      <a:tailEnd type="none" w="med" len="med"/>
                    </a:lnT>
                    <a:lnB w="9525" cap="flat" cmpd="sng" algn="ctr">
                      <a:solidFill>
                        <a:srgbClr val="388F69"/>
                      </a:solidFill>
                      <a:prstDash val="solid"/>
                      <a:round/>
                      <a:headEnd type="none" w="med" len="med"/>
                      <a:tailEnd type="none" w="med" len="med"/>
                    </a:lnB>
                    <a:solidFill>
                      <a:srgbClr val="FFFFFF"/>
                    </a:solidFill>
                  </a:tcPr>
                </a:tc>
                <a:tc>
                  <a:txBody>
                    <a:bodyPr/>
                    <a:lstStyle/>
                    <a:p>
                      <a:pPr>
                        <a:buFont typeface="Arial" panose="020B0604020202020204" pitchFamily="34" charset="0"/>
                        <a:buChar char="•"/>
                      </a:pPr>
                      <a:r>
                        <a:rPr lang="en-US" sz="1400" b="0">
                          <a:effectLst/>
                          <a:latin typeface="Merriweather"/>
                        </a:rPr>
                        <a:t>Comfortable with online ordering</a:t>
                      </a:r>
                      <a:br>
                        <a:rPr lang="en-US" sz="1400" b="0">
                          <a:effectLst/>
                          <a:latin typeface="Merriweather"/>
                        </a:rPr>
                      </a:br>
                      <a:r>
                        <a:rPr lang="en-US" sz="1400" b="0">
                          <a:effectLst/>
                          <a:latin typeface="Merriweather"/>
                        </a:rPr>
                        <a:t>Coaches using his iPad </a:t>
                      </a:r>
                      <a:endParaRPr lang="en-US" sz="1400">
                        <a:effectLst/>
                        <a:latin typeface="Merriweather"/>
                      </a:endParaRPr>
                    </a:p>
                  </a:txBody>
                  <a:tcPr marL="75987" marR="75987" marT="37994" marB="37994" anchor="ctr">
                    <a:lnL w="9525" cap="flat" cmpd="sng" algn="ctr">
                      <a:solidFill>
                        <a:srgbClr val="307669"/>
                      </a:solidFill>
                      <a:prstDash val="solid"/>
                      <a:round/>
                      <a:headEnd type="none" w="med" len="med"/>
                      <a:tailEnd type="none" w="med" len="med"/>
                    </a:lnL>
                    <a:lnR>
                      <a:noFill/>
                    </a:lnR>
                    <a:lnT w="9525" cap="flat" cmpd="sng" algn="ctr">
                      <a:solidFill>
                        <a:srgbClr val="E08F69"/>
                      </a:solidFill>
                      <a:prstDash val="solid"/>
                      <a:round/>
                      <a:headEnd type="none" w="med" len="med"/>
                      <a:tailEnd type="none" w="med" len="med"/>
                    </a:lnT>
                    <a:lnB w="9525" cap="flat" cmpd="sng" algn="ctr">
                      <a:solidFill>
                        <a:srgbClr val="E08F69"/>
                      </a:solidFill>
                      <a:prstDash val="solid"/>
                      <a:round/>
                      <a:headEnd type="none" w="med" len="med"/>
                      <a:tailEnd type="none" w="med" len="med"/>
                    </a:lnB>
                    <a:solidFill>
                      <a:srgbClr val="FFFFFF"/>
                    </a:solidFill>
                  </a:tcPr>
                </a:tc>
              </a:tr>
              <a:tr h="1144950">
                <a:tc>
                  <a:txBody>
                    <a:bodyPr/>
                    <a:lstStyle/>
                    <a:p>
                      <a:r>
                        <a:rPr lang="en-US" sz="1400" b="0">
                          <a:effectLst/>
                        </a:rPr>
                        <a:t>Quote</a:t>
                      </a:r>
                      <a:endParaRPr lang="en-US" sz="1400">
                        <a:effectLst/>
                      </a:endParaRPr>
                    </a:p>
                  </a:txBody>
                  <a:tcPr marL="75987" marR="75987" marT="37994" marB="37994" anchor="ctr">
                    <a:lnL w="9525" cap="flat" cmpd="sng" algn="ctr">
                      <a:solidFill>
                        <a:srgbClr val="388F69"/>
                      </a:solidFill>
                      <a:prstDash val="solid"/>
                      <a:round/>
                      <a:headEnd type="none" w="med" len="med"/>
                      <a:tailEnd type="none" w="med" len="med"/>
                    </a:lnL>
                    <a:lnR w="9525" cap="flat" cmpd="sng" algn="ctr">
                      <a:solidFill>
                        <a:srgbClr val="087A69"/>
                      </a:solidFill>
                      <a:prstDash val="solid"/>
                      <a:round/>
                      <a:headEnd type="none" w="med" len="med"/>
                      <a:tailEnd type="none" w="med" len="med"/>
                    </a:lnR>
                    <a:lnT w="9525" cap="flat" cmpd="sng" algn="ctr">
                      <a:solidFill>
                        <a:srgbClr val="388F69"/>
                      </a:solidFill>
                      <a:prstDash val="solid"/>
                      <a:round/>
                      <a:headEnd type="none" w="med" len="med"/>
                      <a:tailEnd type="none" w="med" len="med"/>
                    </a:lnT>
                    <a:lnB>
                      <a:noFill/>
                    </a:lnB>
                    <a:solidFill>
                      <a:srgbClr val="FFFFFF"/>
                    </a:solidFill>
                  </a:tcPr>
                </a:tc>
                <a:tc>
                  <a:txBody>
                    <a:bodyPr/>
                    <a:lstStyle/>
                    <a:p>
                      <a:r>
                        <a:rPr lang="en-US" sz="1400" b="0" dirty="0">
                          <a:effectLst/>
                          <a:latin typeface="Merriweather"/>
                        </a:rPr>
                        <a:t>I want to get equipment and athletic apparel for my school and club programs at competitive prices from a trusted online retailer.</a:t>
                      </a:r>
                      <a:endParaRPr lang="en-US" sz="1400" dirty="0">
                        <a:effectLst/>
                        <a:latin typeface="Merriweather"/>
                      </a:endParaRPr>
                    </a:p>
                  </a:txBody>
                  <a:tcPr marL="75987" marR="75987" marT="37994" marB="37994" anchor="ctr">
                    <a:lnL w="9525" cap="flat" cmpd="sng" algn="ctr">
                      <a:solidFill>
                        <a:srgbClr val="087A69"/>
                      </a:solidFill>
                      <a:prstDash val="solid"/>
                      <a:round/>
                      <a:headEnd type="none" w="med" len="med"/>
                      <a:tailEnd type="none" w="med" len="med"/>
                    </a:lnL>
                    <a:lnR>
                      <a:noFill/>
                    </a:lnR>
                    <a:lnT w="9525" cap="flat" cmpd="sng" algn="ctr">
                      <a:solidFill>
                        <a:srgbClr val="E08F69"/>
                      </a:solidFill>
                      <a:prstDash val="solid"/>
                      <a:round/>
                      <a:headEnd type="none" w="med" len="med"/>
                      <a:tailEnd type="none" w="med" len="med"/>
                    </a:lnT>
                    <a:lnB>
                      <a:noFill/>
                    </a:lnB>
                    <a:solidFill>
                      <a:srgbClr val="FFFFFF"/>
                    </a:solidFill>
                  </a:tcPr>
                </a:tc>
              </a:tr>
            </a:tbl>
          </a:graphicData>
        </a:graphic>
      </p:graphicFrame>
    </p:spTree>
    <p:extLst>
      <p:ext uri="{BB962C8B-B14F-4D97-AF65-F5344CB8AC3E}">
        <p14:creationId xmlns:p14="http://schemas.microsoft.com/office/powerpoint/2010/main" val="1519774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l="29965" t="10747" r="33278" b="9607"/>
          <a:stretch/>
        </p:blipFill>
        <p:spPr>
          <a:xfrm>
            <a:off x="288325" y="469748"/>
            <a:ext cx="5379307" cy="6087569"/>
          </a:xfrm>
          <a:prstGeom prst="rect">
            <a:avLst/>
          </a:prstGeom>
        </p:spPr>
      </p:pic>
      <p:pic>
        <p:nvPicPr>
          <p:cNvPr id="3" name="Рисунок 2"/>
          <p:cNvPicPr>
            <a:picLocks noChangeAspect="1"/>
          </p:cNvPicPr>
          <p:nvPr/>
        </p:nvPicPr>
        <p:blipFill rotWithShape="1">
          <a:blip r:embed="rId3"/>
          <a:srcRect l="34332" t="16275" r="35334" b="50830"/>
          <a:stretch/>
        </p:blipFill>
        <p:spPr>
          <a:xfrm>
            <a:off x="7315201" y="2734960"/>
            <a:ext cx="4604951" cy="3822357"/>
          </a:xfrm>
          <a:prstGeom prst="rect">
            <a:avLst/>
          </a:prstGeom>
        </p:spPr>
      </p:pic>
      <p:sp>
        <p:nvSpPr>
          <p:cNvPr id="4" name="Заголовок 1"/>
          <p:cNvSpPr txBox="1">
            <a:spLocks/>
          </p:cNvSpPr>
          <p:nvPr/>
        </p:nvSpPr>
        <p:spPr>
          <a:xfrm>
            <a:off x="5750009" y="304800"/>
            <a:ext cx="4485915" cy="135636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Report</a:t>
            </a:r>
            <a:endParaRPr lang="ru-RU" dirty="0"/>
          </a:p>
        </p:txBody>
      </p:sp>
    </p:spTree>
    <p:extLst>
      <p:ext uri="{BB962C8B-B14F-4D97-AF65-F5344CB8AC3E}">
        <p14:creationId xmlns:p14="http://schemas.microsoft.com/office/powerpoint/2010/main" val="24000642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1344600" y="2636109"/>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Survey</a:t>
            </a:r>
            <a:endParaRPr lang="ru-RU" dirty="0"/>
          </a:p>
        </p:txBody>
      </p:sp>
    </p:spTree>
    <p:extLst>
      <p:ext uri="{BB962C8B-B14F-4D97-AF65-F5344CB8AC3E}">
        <p14:creationId xmlns:p14="http://schemas.microsoft.com/office/powerpoint/2010/main" val="180957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txBox="1"/>
          <p:nvPr/>
        </p:nvSpPr>
        <p:spPr>
          <a:xfrm>
            <a:off x="826628" y="631070"/>
            <a:ext cx="7389495" cy="453390"/>
          </a:xfrm>
          <a:prstGeom prst="rect">
            <a:avLst/>
          </a:prstGeom>
        </p:spPr>
        <p:txBody>
          <a:bodyPr vert="horz" wrap="square" lIns="0" tIns="13335" rIns="0" bIns="0" rtlCol="0">
            <a:spAutoFit/>
          </a:bodyPr>
          <a:lstStyle/>
          <a:p>
            <a:pPr marL="241300" indent="-228600">
              <a:spcBef>
                <a:spcPts val="105"/>
              </a:spcBef>
              <a:buFont typeface="Arial"/>
              <a:buChar char="•"/>
              <a:tabLst>
                <a:tab pos="241300" algn="l"/>
              </a:tabLst>
            </a:pPr>
            <a:r>
              <a:rPr sz="2800" kern="0" spc="-10" dirty="0">
                <a:solidFill>
                  <a:sysClr val="windowText" lastClr="000000"/>
                </a:solidFill>
                <a:latin typeface="Calibri"/>
                <a:cs typeface="Calibri"/>
              </a:rPr>
              <a:t>Our</a:t>
            </a:r>
            <a:r>
              <a:rPr sz="2800" kern="0" spc="15" dirty="0">
                <a:solidFill>
                  <a:sysClr val="windowText" lastClr="000000"/>
                </a:solidFill>
                <a:latin typeface="Calibri"/>
                <a:cs typeface="Calibri"/>
              </a:rPr>
              <a:t> </a:t>
            </a:r>
            <a:r>
              <a:rPr sz="2800" kern="0" spc="-10" dirty="0">
                <a:solidFill>
                  <a:sysClr val="windowText" lastClr="000000"/>
                </a:solidFill>
                <a:latin typeface="Calibri"/>
                <a:cs typeface="Calibri"/>
              </a:rPr>
              <a:t>project </a:t>
            </a:r>
            <a:r>
              <a:rPr sz="2800" kern="0" dirty="0">
                <a:solidFill>
                  <a:sysClr val="windowText" lastClr="000000"/>
                </a:solidFill>
                <a:latin typeface="Calibri"/>
                <a:cs typeface="Calibri"/>
              </a:rPr>
              <a:t>is </a:t>
            </a:r>
            <a:r>
              <a:rPr sz="2800" kern="0" spc="-5" dirty="0">
                <a:solidFill>
                  <a:sysClr val="windowText" lastClr="000000"/>
                </a:solidFill>
                <a:latin typeface="Calibri"/>
                <a:cs typeface="Calibri"/>
              </a:rPr>
              <a:t>about</a:t>
            </a:r>
            <a:r>
              <a:rPr sz="2800" kern="0" dirty="0">
                <a:solidFill>
                  <a:sysClr val="windowText" lastClr="000000"/>
                </a:solidFill>
                <a:latin typeface="Calibri"/>
                <a:cs typeface="Calibri"/>
              </a:rPr>
              <a:t> an</a:t>
            </a:r>
            <a:r>
              <a:rPr sz="2800" kern="0" spc="10" dirty="0">
                <a:solidFill>
                  <a:sysClr val="windowText" lastClr="000000"/>
                </a:solidFill>
                <a:latin typeface="Calibri"/>
                <a:cs typeface="Calibri"/>
              </a:rPr>
              <a:t> </a:t>
            </a:r>
            <a:r>
              <a:rPr sz="2800" kern="0" spc="-5" dirty="0">
                <a:solidFill>
                  <a:sysClr val="windowText" lastClr="000000"/>
                </a:solidFill>
                <a:latin typeface="Calibri"/>
                <a:cs typeface="Calibri"/>
              </a:rPr>
              <a:t>online</a:t>
            </a:r>
            <a:r>
              <a:rPr sz="2800" kern="0" spc="-25" dirty="0">
                <a:solidFill>
                  <a:sysClr val="windowText" lastClr="000000"/>
                </a:solidFill>
                <a:latin typeface="Calibri"/>
                <a:cs typeface="Calibri"/>
              </a:rPr>
              <a:t> </a:t>
            </a:r>
            <a:r>
              <a:rPr sz="2800" kern="0" spc="-5" dirty="0">
                <a:solidFill>
                  <a:sysClr val="windowText" lastClr="000000"/>
                </a:solidFill>
                <a:latin typeface="Calibri"/>
                <a:cs typeface="Calibri"/>
              </a:rPr>
              <a:t>sports</a:t>
            </a:r>
            <a:r>
              <a:rPr sz="2800" kern="0" dirty="0">
                <a:solidFill>
                  <a:sysClr val="windowText" lastClr="000000"/>
                </a:solidFill>
                <a:latin typeface="Calibri"/>
                <a:cs typeface="Calibri"/>
              </a:rPr>
              <a:t> </a:t>
            </a:r>
            <a:r>
              <a:rPr sz="2800" kern="0" spc="-5" dirty="0">
                <a:solidFill>
                  <a:sysClr val="windowText" lastClr="000000"/>
                </a:solidFill>
                <a:latin typeface="Calibri"/>
                <a:cs typeface="Calibri"/>
              </a:rPr>
              <a:t>goods</a:t>
            </a:r>
            <a:r>
              <a:rPr sz="2800" kern="0" spc="-25" dirty="0">
                <a:solidFill>
                  <a:sysClr val="windowText" lastClr="000000"/>
                </a:solidFill>
                <a:latin typeface="Calibri"/>
                <a:cs typeface="Calibri"/>
              </a:rPr>
              <a:t> </a:t>
            </a:r>
            <a:r>
              <a:rPr sz="2800" kern="0" spc="-15" dirty="0">
                <a:solidFill>
                  <a:sysClr val="windowText" lastClr="000000"/>
                </a:solidFill>
                <a:latin typeface="Calibri"/>
                <a:cs typeface="Calibri"/>
              </a:rPr>
              <a:t>store.</a:t>
            </a:r>
            <a:endParaRPr sz="2800" kern="0" dirty="0">
              <a:solidFill>
                <a:sysClr val="windowText" lastClr="000000"/>
              </a:solidFill>
              <a:latin typeface="Calibri"/>
              <a:cs typeface="Calibri"/>
            </a:endParaRPr>
          </a:p>
        </p:txBody>
      </p:sp>
      <p:pic>
        <p:nvPicPr>
          <p:cNvPr id="3" name="object 2"/>
          <p:cNvPicPr/>
          <p:nvPr/>
        </p:nvPicPr>
        <p:blipFill>
          <a:blip r:embed="rId2" cstate="print"/>
          <a:stretch>
            <a:fillRect/>
          </a:stretch>
        </p:blipFill>
        <p:spPr>
          <a:xfrm>
            <a:off x="826629" y="1084460"/>
            <a:ext cx="4894664" cy="2669393"/>
          </a:xfrm>
          <a:prstGeom prst="rect">
            <a:avLst/>
          </a:prstGeom>
        </p:spPr>
      </p:pic>
      <p:pic>
        <p:nvPicPr>
          <p:cNvPr id="4" name="Рисунок 3"/>
          <p:cNvPicPr>
            <a:picLocks noChangeAspect="1"/>
          </p:cNvPicPr>
          <p:nvPr/>
        </p:nvPicPr>
        <p:blipFill>
          <a:blip r:embed="rId3"/>
          <a:stretch>
            <a:fillRect/>
          </a:stretch>
        </p:blipFill>
        <p:spPr>
          <a:xfrm>
            <a:off x="5788404" y="1084459"/>
            <a:ext cx="5830349" cy="2669393"/>
          </a:xfrm>
          <a:prstGeom prst="rect">
            <a:avLst/>
          </a:prstGeom>
        </p:spPr>
      </p:pic>
      <p:pic>
        <p:nvPicPr>
          <p:cNvPr id="5" name="Рисунок 4"/>
          <p:cNvPicPr>
            <a:picLocks noChangeAspect="1"/>
          </p:cNvPicPr>
          <p:nvPr/>
        </p:nvPicPr>
        <p:blipFill>
          <a:blip r:embed="rId4"/>
          <a:stretch>
            <a:fillRect/>
          </a:stretch>
        </p:blipFill>
        <p:spPr>
          <a:xfrm>
            <a:off x="826628" y="4207243"/>
            <a:ext cx="4894666" cy="2233662"/>
          </a:xfrm>
          <a:prstGeom prst="rect">
            <a:avLst/>
          </a:prstGeom>
        </p:spPr>
      </p:pic>
      <p:pic>
        <p:nvPicPr>
          <p:cNvPr id="6" name="object 2"/>
          <p:cNvPicPr/>
          <p:nvPr/>
        </p:nvPicPr>
        <p:blipFill>
          <a:blip r:embed="rId5" cstate="print"/>
          <a:stretch>
            <a:fillRect/>
          </a:stretch>
        </p:blipFill>
        <p:spPr>
          <a:xfrm>
            <a:off x="5788404" y="4207242"/>
            <a:ext cx="5830350" cy="2233663"/>
          </a:xfrm>
          <a:prstGeom prst="rect">
            <a:avLst/>
          </a:prstGeom>
        </p:spPr>
      </p:pic>
    </p:spTree>
    <p:extLst>
      <p:ext uri="{BB962C8B-B14F-4D97-AF65-F5344CB8AC3E}">
        <p14:creationId xmlns:p14="http://schemas.microsoft.com/office/powerpoint/2010/main" val="1155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circle(in)">
                                      <p:cBhvr>
                                        <p:cTn id="24" dur="20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circle(in)">
                                      <p:cBhvr>
                                        <p:cTn id="2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697272" y="1234275"/>
            <a:ext cx="8297375" cy="3767655"/>
          </a:xfrm>
          <a:prstGeom prst="rect">
            <a:avLst/>
          </a:prstGeom>
        </p:spPr>
      </p:pic>
      <p:pic>
        <p:nvPicPr>
          <p:cNvPr id="3" name="object 3"/>
          <p:cNvPicPr/>
          <p:nvPr/>
        </p:nvPicPr>
        <p:blipFill>
          <a:blip r:embed="rId3" cstate="print"/>
          <a:stretch>
            <a:fillRect/>
          </a:stretch>
        </p:blipFill>
        <p:spPr>
          <a:xfrm>
            <a:off x="8994647" y="510745"/>
            <a:ext cx="1661159" cy="5435901"/>
          </a:xfrm>
          <a:prstGeom prst="rect">
            <a:avLst/>
          </a:prstGeom>
        </p:spPr>
      </p:pic>
    </p:spTree>
    <p:extLst>
      <p:ext uri="{BB962C8B-B14F-4D97-AF65-F5344CB8AC3E}">
        <p14:creationId xmlns:p14="http://schemas.microsoft.com/office/powerpoint/2010/main" val="11895376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43327" y="713678"/>
            <a:ext cx="5488357" cy="2700641"/>
          </a:xfrm>
          <a:prstGeom prst="rect">
            <a:avLst/>
          </a:prstGeom>
        </p:spPr>
      </p:pic>
      <p:pic>
        <p:nvPicPr>
          <p:cNvPr id="3" name="Рисунок 2"/>
          <p:cNvPicPr>
            <a:picLocks noChangeAspect="1"/>
          </p:cNvPicPr>
          <p:nvPr/>
        </p:nvPicPr>
        <p:blipFill>
          <a:blip r:embed="rId3"/>
          <a:stretch>
            <a:fillRect/>
          </a:stretch>
        </p:blipFill>
        <p:spPr>
          <a:xfrm>
            <a:off x="5158626" y="3677849"/>
            <a:ext cx="6596214" cy="2719975"/>
          </a:xfrm>
          <a:prstGeom prst="rect">
            <a:avLst/>
          </a:prstGeom>
        </p:spPr>
      </p:pic>
    </p:spTree>
    <p:extLst>
      <p:ext uri="{BB962C8B-B14F-4D97-AF65-F5344CB8AC3E}">
        <p14:creationId xmlns:p14="http://schemas.microsoft.com/office/powerpoint/2010/main" val="2072050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417463" y="1712668"/>
            <a:ext cx="7485888" cy="3703320"/>
          </a:xfrm>
          <a:prstGeom prst="rect">
            <a:avLst/>
          </a:prstGeom>
        </p:spPr>
      </p:pic>
      <p:pic>
        <p:nvPicPr>
          <p:cNvPr id="3" name="Рисунок 2"/>
          <p:cNvPicPr>
            <a:picLocks noChangeAspect="1"/>
          </p:cNvPicPr>
          <p:nvPr/>
        </p:nvPicPr>
        <p:blipFill>
          <a:blip r:embed="rId3"/>
          <a:stretch>
            <a:fillRect/>
          </a:stretch>
        </p:blipFill>
        <p:spPr>
          <a:xfrm>
            <a:off x="8051755" y="411008"/>
            <a:ext cx="3609145" cy="5688061"/>
          </a:xfrm>
          <a:prstGeom prst="rect">
            <a:avLst/>
          </a:prstGeom>
        </p:spPr>
      </p:pic>
    </p:spTree>
    <p:extLst>
      <p:ext uri="{BB962C8B-B14F-4D97-AF65-F5344CB8AC3E}">
        <p14:creationId xmlns:p14="http://schemas.microsoft.com/office/powerpoint/2010/main" val="17114792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b="5423"/>
          <a:stretch/>
        </p:blipFill>
        <p:spPr>
          <a:xfrm>
            <a:off x="712612" y="673512"/>
            <a:ext cx="10812124" cy="5752001"/>
          </a:xfrm>
          <a:prstGeom prst="rect">
            <a:avLst/>
          </a:prstGeom>
        </p:spPr>
      </p:pic>
    </p:spTree>
    <p:extLst>
      <p:ext uri="{BB962C8B-B14F-4D97-AF65-F5344CB8AC3E}">
        <p14:creationId xmlns:p14="http://schemas.microsoft.com/office/powerpoint/2010/main" val="282157157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1344600" y="2636109"/>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A/B testing</a:t>
            </a:r>
            <a:endParaRPr lang="ru-RU" dirty="0"/>
          </a:p>
        </p:txBody>
      </p:sp>
    </p:spTree>
    <p:extLst>
      <p:ext uri="{BB962C8B-B14F-4D97-AF65-F5344CB8AC3E}">
        <p14:creationId xmlns:p14="http://schemas.microsoft.com/office/powerpoint/2010/main" val="384884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143000" y="598516"/>
            <a:ext cx="9872871" cy="5497484"/>
          </a:xfrm>
        </p:spPr>
        <p:txBody>
          <a:bodyPr>
            <a:noAutofit/>
          </a:bodyPr>
          <a:lstStyle/>
          <a:p>
            <a:r>
              <a:rPr lang="en-US" sz="1400" dirty="0"/>
              <a:t>Requirements:</a:t>
            </a:r>
          </a:p>
          <a:p>
            <a:endParaRPr lang="en-US" sz="1400" dirty="0"/>
          </a:p>
          <a:p>
            <a:r>
              <a:rPr lang="en-US" sz="1400" dirty="0" smtClean="0"/>
              <a:t>Title </a:t>
            </a:r>
            <a:r>
              <a:rPr lang="en-US" sz="1400" dirty="0"/>
              <a:t>page (IT logo, full project name, team members' names)</a:t>
            </a:r>
          </a:p>
          <a:p>
            <a:endParaRPr lang="en-US" sz="1400" dirty="0"/>
          </a:p>
          <a:p>
            <a:r>
              <a:rPr lang="en-US" sz="1400" dirty="0" smtClean="0"/>
              <a:t> </a:t>
            </a:r>
            <a:r>
              <a:rPr lang="en-US" sz="1400" dirty="0"/>
              <a:t>Project description (concept, scope, value proposition)</a:t>
            </a:r>
          </a:p>
          <a:p>
            <a:endParaRPr lang="en-US" sz="1400" dirty="0"/>
          </a:p>
          <a:p>
            <a:r>
              <a:rPr lang="en-US" sz="1400" dirty="0" smtClean="0"/>
              <a:t> </a:t>
            </a:r>
            <a:r>
              <a:rPr lang="en-US" sz="1400" dirty="0"/>
              <a:t>Market research (SWOT analysis, composition of market and GTM)</a:t>
            </a:r>
          </a:p>
          <a:p>
            <a:endParaRPr lang="en-US" sz="1400" dirty="0"/>
          </a:p>
          <a:p>
            <a:r>
              <a:rPr lang="en-US" sz="1400" dirty="0" smtClean="0"/>
              <a:t> </a:t>
            </a:r>
            <a:r>
              <a:rPr lang="en-US" sz="1400" dirty="0"/>
              <a:t>UX research (customer surveys and interviews, fail case)</a:t>
            </a:r>
          </a:p>
          <a:p>
            <a:endParaRPr lang="en-US" sz="1400" dirty="0"/>
          </a:p>
          <a:p>
            <a:r>
              <a:rPr lang="en-US" sz="1400" dirty="0" smtClean="0"/>
              <a:t> </a:t>
            </a:r>
            <a:r>
              <a:rPr lang="en-US" sz="1400" dirty="0"/>
              <a:t>Roadmap and </a:t>
            </a:r>
            <a:r>
              <a:rPr lang="en-US" sz="1400" dirty="0" err="1"/>
              <a:t>testings</a:t>
            </a:r>
            <a:r>
              <a:rPr lang="en-US" sz="1400" dirty="0"/>
              <a:t> (tables and screenshots)</a:t>
            </a:r>
          </a:p>
          <a:p>
            <a:endParaRPr lang="en-US" sz="1400" dirty="0"/>
          </a:p>
          <a:p>
            <a:r>
              <a:rPr lang="en-US" sz="1400" dirty="0" smtClean="0"/>
              <a:t> </a:t>
            </a:r>
            <a:r>
              <a:rPr lang="en-US" sz="1400" dirty="0"/>
              <a:t>Software requirements specification (at least 2 diagrams, software used)</a:t>
            </a:r>
          </a:p>
          <a:p>
            <a:endParaRPr lang="en-US" sz="1400" dirty="0"/>
          </a:p>
          <a:p>
            <a:r>
              <a:rPr lang="en-US" sz="1400" dirty="0" smtClean="0"/>
              <a:t> </a:t>
            </a:r>
            <a:r>
              <a:rPr lang="en-US" sz="1400" dirty="0"/>
              <a:t>MVP (</a:t>
            </a:r>
            <a:r>
              <a:rPr lang="en-US" sz="1400" dirty="0" err="1"/>
              <a:t>Figma</a:t>
            </a:r>
            <a:r>
              <a:rPr lang="en-US" sz="1400" dirty="0"/>
              <a:t> prototype screenshots, features and functions)</a:t>
            </a:r>
            <a:endParaRPr lang="ru-RU" sz="1400" dirty="0"/>
          </a:p>
        </p:txBody>
      </p:sp>
    </p:spTree>
    <p:extLst>
      <p:ext uri="{BB962C8B-B14F-4D97-AF65-F5344CB8AC3E}">
        <p14:creationId xmlns:p14="http://schemas.microsoft.com/office/powerpoint/2010/main" val="16093452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Рисунок 6"/>
          <p:cNvPicPr>
            <a:picLocks noChangeAspect="1"/>
          </p:cNvPicPr>
          <p:nvPr/>
        </p:nvPicPr>
        <p:blipFill>
          <a:blip r:embed="rId2"/>
          <a:stretch>
            <a:fillRect/>
          </a:stretch>
        </p:blipFill>
        <p:spPr>
          <a:xfrm>
            <a:off x="8165431" y="404280"/>
            <a:ext cx="3384884" cy="6008169"/>
          </a:xfrm>
          <a:prstGeom prst="rect">
            <a:avLst/>
          </a:prstGeom>
        </p:spPr>
      </p:pic>
      <p:pic>
        <p:nvPicPr>
          <p:cNvPr id="8" name="Рисунок 7"/>
          <p:cNvPicPr>
            <a:picLocks noChangeAspect="1"/>
          </p:cNvPicPr>
          <p:nvPr/>
        </p:nvPicPr>
        <p:blipFill>
          <a:blip r:embed="rId3"/>
          <a:stretch>
            <a:fillRect/>
          </a:stretch>
        </p:blipFill>
        <p:spPr>
          <a:xfrm>
            <a:off x="4583171" y="404280"/>
            <a:ext cx="3505185" cy="6221703"/>
          </a:xfrm>
          <a:prstGeom prst="rect">
            <a:avLst/>
          </a:prstGeom>
        </p:spPr>
      </p:pic>
      <p:sp>
        <p:nvSpPr>
          <p:cNvPr id="9" name="Прямоугольник 8"/>
          <p:cNvSpPr/>
          <p:nvPr/>
        </p:nvSpPr>
        <p:spPr>
          <a:xfrm>
            <a:off x="324208" y="3871784"/>
            <a:ext cx="4258963" cy="2862322"/>
          </a:xfrm>
          <a:prstGeom prst="rect">
            <a:avLst/>
          </a:prstGeom>
        </p:spPr>
        <p:txBody>
          <a:bodyPr wrap="square">
            <a:spAutoFit/>
          </a:bodyPr>
          <a:lstStyle/>
          <a:p>
            <a:r>
              <a:rPr lang="en-US" dirty="0"/>
              <a:t>We have posted two versions of the page in the account history. And during the voting, the first option won with 56% (35) of the votes. And the second option received 44% (26) of the votes. Then we compared which design was the best during the vote won the first 55% (36) of the vote. The second option received 45% (31) of the votes. Thus, we learned in which direction to move.</a:t>
            </a:r>
            <a:endParaRPr lang="ru-RU" dirty="0"/>
          </a:p>
        </p:txBody>
      </p:sp>
      <p:pic>
        <p:nvPicPr>
          <p:cNvPr id="10" name="Рисунок 9"/>
          <p:cNvPicPr>
            <a:picLocks noChangeAspect="1"/>
          </p:cNvPicPr>
          <p:nvPr/>
        </p:nvPicPr>
        <p:blipFill>
          <a:blip r:embed="rId4"/>
          <a:stretch>
            <a:fillRect/>
          </a:stretch>
        </p:blipFill>
        <p:spPr>
          <a:xfrm>
            <a:off x="899726" y="404280"/>
            <a:ext cx="2710778" cy="3467504"/>
          </a:xfrm>
          <a:prstGeom prst="rect">
            <a:avLst/>
          </a:prstGeom>
        </p:spPr>
      </p:pic>
    </p:spTree>
    <p:extLst>
      <p:ext uri="{BB962C8B-B14F-4D97-AF65-F5344CB8AC3E}">
        <p14:creationId xmlns:p14="http://schemas.microsoft.com/office/powerpoint/2010/main" val="79322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80">
                                          <p:stCondLst>
                                            <p:cond delay="0"/>
                                          </p:stCondLst>
                                        </p:cTn>
                                        <p:tgtEl>
                                          <p:spTgt spid="10"/>
                                        </p:tgtEl>
                                      </p:cBhvr>
                                    </p:animEffect>
                                    <p:anim calcmode="lin" valueType="num">
                                      <p:cBhvr>
                                        <p:cTn id="8"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
                                        </p:tgtEl>
                                      </p:cBhvr>
                                      <p:to x="100000" y="60000"/>
                                    </p:animScale>
                                    <p:animScale>
                                      <p:cBhvr>
                                        <p:cTn id="14" dur="166" decel="50000">
                                          <p:stCondLst>
                                            <p:cond delay="676"/>
                                          </p:stCondLst>
                                        </p:cTn>
                                        <p:tgtEl>
                                          <p:spTgt spid="10"/>
                                        </p:tgtEl>
                                      </p:cBhvr>
                                      <p:to x="100000" y="100000"/>
                                    </p:animScale>
                                    <p:animScale>
                                      <p:cBhvr>
                                        <p:cTn id="15" dur="26">
                                          <p:stCondLst>
                                            <p:cond delay="1312"/>
                                          </p:stCondLst>
                                        </p:cTn>
                                        <p:tgtEl>
                                          <p:spTgt spid="10"/>
                                        </p:tgtEl>
                                      </p:cBhvr>
                                      <p:to x="100000" y="80000"/>
                                    </p:animScale>
                                    <p:animScale>
                                      <p:cBhvr>
                                        <p:cTn id="16" dur="166" decel="50000">
                                          <p:stCondLst>
                                            <p:cond delay="1338"/>
                                          </p:stCondLst>
                                        </p:cTn>
                                        <p:tgtEl>
                                          <p:spTgt spid="10"/>
                                        </p:tgtEl>
                                      </p:cBhvr>
                                      <p:to x="100000" y="100000"/>
                                    </p:animScale>
                                    <p:animScale>
                                      <p:cBhvr>
                                        <p:cTn id="17" dur="26">
                                          <p:stCondLst>
                                            <p:cond delay="1642"/>
                                          </p:stCondLst>
                                        </p:cTn>
                                        <p:tgtEl>
                                          <p:spTgt spid="10"/>
                                        </p:tgtEl>
                                      </p:cBhvr>
                                      <p:to x="100000" y="90000"/>
                                    </p:animScale>
                                    <p:animScale>
                                      <p:cBhvr>
                                        <p:cTn id="18" dur="166" decel="50000">
                                          <p:stCondLst>
                                            <p:cond delay="1668"/>
                                          </p:stCondLst>
                                        </p:cTn>
                                        <p:tgtEl>
                                          <p:spTgt spid="10"/>
                                        </p:tgtEl>
                                      </p:cBhvr>
                                      <p:to x="100000" y="100000"/>
                                    </p:animScale>
                                    <p:animScale>
                                      <p:cBhvr>
                                        <p:cTn id="19" dur="26">
                                          <p:stCondLst>
                                            <p:cond delay="1808"/>
                                          </p:stCondLst>
                                        </p:cTn>
                                        <p:tgtEl>
                                          <p:spTgt spid="10"/>
                                        </p:tgtEl>
                                      </p:cBhvr>
                                      <p:to x="100000" y="95000"/>
                                    </p:animScale>
                                    <p:animScale>
                                      <p:cBhvr>
                                        <p:cTn id="20" dur="166" decel="50000">
                                          <p:stCondLst>
                                            <p:cond delay="1834"/>
                                          </p:stCondLst>
                                        </p:cTn>
                                        <p:tgtEl>
                                          <p:spTgt spid="1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fltVal val="0"/>
                                          </p:val>
                                        </p:tav>
                                        <p:tav tm="100000">
                                          <p:val>
                                            <p:strVal val="#ppt_w"/>
                                          </p:val>
                                        </p:tav>
                                      </p:tavLst>
                                    </p:anim>
                                    <p:anim calcmode="lin" valueType="num">
                                      <p:cBhvr>
                                        <p:cTn id="26" dur="1000" fill="hold"/>
                                        <p:tgtEl>
                                          <p:spTgt spid="9"/>
                                        </p:tgtEl>
                                        <p:attrNameLst>
                                          <p:attrName>ppt_h</p:attrName>
                                        </p:attrNameLst>
                                      </p:cBhvr>
                                      <p:tavLst>
                                        <p:tav tm="0">
                                          <p:val>
                                            <p:fltVal val="0"/>
                                          </p:val>
                                        </p:tav>
                                        <p:tav tm="100000">
                                          <p:val>
                                            <p:strVal val="#ppt_h"/>
                                          </p:val>
                                        </p:tav>
                                      </p:tavLst>
                                    </p:anim>
                                    <p:anim calcmode="lin" valueType="num">
                                      <p:cBhvr>
                                        <p:cTn id="27" dur="1000" fill="hold"/>
                                        <p:tgtEl>
                                          <p:spTgt spid="9"/>
                                        </p:tgtEl>
                                        <p:attrNameLst>
                                          <p:attrName>style.rotation</p:attrName>
                                        </p:attrNameLst>
                                      </p:cBhvr>
                                      <p:tavLst>
                                        <p:tav tm="0">
                                          <p:val>
                                            <p:fltVal val="90"/>
                                          </p:val>
                                        </p:tav>
                                        <p:tav tm="100000">
                                          <p:val>
                                            <p:fltVal val="0"/>
                                          </p:val>
                                        </p:tav>
                                      </p:tavLst>
                                    </p:anim>
                                    <p:animEffect transition="in" filter="fade">
                                      <p:cBhvr>
                                        <p:cTn id="28" dur="10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circle(in)">
                                      <p:cBhvr>
                                        <p:cTn id="33" dur="20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circle(in)">
                                      <p:cBhvr>
                                        <p:cTn id="38"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355687" y="6143497"/>
            <a:ext cx="2364750" cy="388696"/>
          </a:xfrm>
          <a:prstGeom prst="rect">
            <a:avLst/>
          </a:prstGeom>
        </p:spPr>
        <p:txBody>
          <a:bodyPr wrap="none">
            <a:spAutoFit/>
          </a:bodyPr>
          <a:lstStyle/>
          <a:p>
            <a:pPr algn="ctr">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Image </a:t>
            </a:r>
            <a:r>
              <a:rPr lang="ru-RU" dirty="0">
                <a:latin typeface="Times New Roman" panose="02020603050405020304" pitchFamily="18" charset="0"/>
                <a:ea typeface="Calibri" panose="020F0502020204030204" pitchFamily="34" charset="0"/>
                <a:cs typeface="Arial" panose="020B0604020202020204" pitchFamily="34" charset="0"/>
              </a:rPr>
              <a:t>2. </a:t>
            </a:r>
            <a:r>
              <a:rPr lang="en-US" dirty="0">
                <a:latin typeface="Times New Roman" panose="02020603050405020304" pitchFamily="18" charset="0"/>
                <a:ea typeface="Calibri" panose="020F0502020204030204" pitchFamily="34" charset="0"/>
                <a:cs typeface="Arial" panose="020B0604020202020204" pitchFamily="34" charset="0"/>
              </a:rPr>
              <a:t>Survey results</a:t>
            </a:r>
            <a:endParaRPr lang="ru-RU" sz="16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Рисунок 4"/>
          <p:cNvPicPr>
            <a:picLocks noChangeAspect="1"/>
          </p:cNvPicPr>
          <p:nvPr/>
        </p:nvPicPr>
        <p:blipFill>
          <a:blip r:embed="rId2"/>
          <a:stretch>
            <a:fillRect/>
          </a:stretch>
        </p:blipFill>
        <p:spPr>
          <a:xfrm>
            <a:off x="5943335" y="580768"/>
            <a:ext cx="2902062" cy="5151160"/>
          </a:xfrm>
          <a:prstGeom prst="rect">
            <a:avLst/>
          </a:prstGeom>
        </p:spPr>
      </p:pic>
      <p:pic>
        <p:nvPicPr>
          <p:cNvPr id="6" name="Рисунок 5"/>
          <p:cNvPicPr>
            <a:picLocks noChangeAspect="1"/>
          </p:cNvPicPr>
          <p:nvPr/>
        </p:nvPicPr>
        <p:blipFill>
          <a:blip r:embed="rId3"/>
          <a:stretch>
            <a:fillRect/>
          </a:stretch>
        </p:blipFill>
        <p:spPr>
          <a:xfrm>
            <a:off x="1787611" y="580768"/>
            <a:ext cx="2916891" cy="5177481"/>
          </a:xfrm>
          <a:prstGeom prst="rect">
            <a:avLst/>
          </a:prstGeom>
        </p:spPr>
      </p:pic>
    </p:spTree>
    <p:extLst>
      <p:ext uri="{BB962C8B-B14F-4D97-AF65-F5344CB8AC3E}">
        <p14:creationId xmlns:p14="http://schemas.microsoft.com/office/powerpoint/2010/main" val="125648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1344600" y="2636109"/>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Roadmap</a:t>
            </a:r>
            <a:endParaRPr lang="ru-RU" dirty="0"/>
          </a:p>
        </p:txBody>
      </p:sp>
    </p:spTree>
    <p:extLst>
      <p:ext uri="{BB962C8B-B14F-4D97-AF65-F5344CB8AC3E}">
        <p14:creationId xmlns:p14="http://schemas.microsoft.com/office/powerpoint/2010/main" val="2400915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b="6165"/>
          <a:stretch/>
        </p:blipFill>
        <p:spPr>
          <a:xfrm>
            <a:off x="357932" y="357582"/>
            <a:ext cx="11369879" cy="6001274"/>
          </a:xfrm>
          <a:prstGeom prst="rect">
            <a:avLst/>
          </a:prstGeom>
        </p:spPr>
      </p:pic>
    </p:spTree>
    <p:extLst>
      <p:ext uri="{BB962C8B-B14F-4D97-AF65-F5344CB8AC3E}">
        <p14:creationId xmlns:p14="http://schemas.microsoft.com/office/powerpoint/2010/main" val="2286220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Excel Project Management Dashboard • My Online Training Hub"/>
          <p:cNvPicPr/>
          <p:nvPr/>
        </p:nvPicPr>
        <p:blipFill>
          <a:blip r:embed="rId2">
            <a:extLst>
              <a:ext uri="{28A0092B-C50C-407E-A947-70E740481C1C}">
                <a14:useLocalDpi xmlns:a14="http://schemas.microsoft.com/office/drawing/2010/main" val="0"/>
              </a:ext>
            </a:extLst>
          </a:blip>
          <a:srcRect/>
          <a:stretch>
            <a:fillRect/>
          </a:stretch>
        </p:blipFill>
        <p:spPr bwMode="auto">
          <a:xfrm>
            <a:off x="123310" y="304798"/>
            <a:ext cx="6038594" cy="3303373"/>
          </a:xfrm>
          <a:prstGeom prst="rect">
            <a:avLst/>
          </a:prstGeom>
          <a:noFill/>
          <a:ln>
            <a:noFill/>
          </a:ln>
        </p:spPr>
      </p:pic>
      <p:pic>
        <p:nvPicPr>
          <p:cNvPr id="3" name="Рисунок 2"/>
          <p:cNvPicPr>
            <a:picLocks noChangeAspect="1"/>
          </p:cNvPicPr>
          <p:nvPr/>
        </p:nvPicPr>
        <p:blipFill>
          <a:blip r:embed="rId3"/>
          <a:stretch>
            <a:fillRect/>
          </a:stretch>
        </p:blipFill>
        <p:spPr>
          <a:xfrm>
            <a:off x="6328121" y="2104916"/>
            <a:ext cx="5938019" cy="4163929"/>
          </a:xfrm>
          <a:prstGeom prst="rect">
            <a:avLst/>
          </a:prstGeom>
        </p:spPr>
      </p:pic>
    </p:spTree>
    <p:extLst>
      <p:ext uri="{BB962C8B-B14F-4D97-AF65-F5344CB8AC3E}">
        <p14:creationId xmlns:p14="http://schemas.microsoft.com/office/powerpoint/2010/main" val="3323618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b="4553"/>
          <a:stretch/>
        </p:blipFill>
        <p:spPr>
          <a:xfrm>
            <a:off x="275552" y="1308683"/>
            <a:ext cx="5831633" cy="4682844"/>
          </a:xfrm>
          <a:prstGeom prst="rect">
            <a:avLst/>
          </a:prstGeom>
        </p:spPr>
      </p:pic>
      <p:pic>
        <p:nvPicPr>
          <p:cNvPr id="3" name="Рисунок 2"/>
          <p:cNvPicPr>
            <a:picLocks noChangeAspect="1"/>
          </p:cNvPicPr>
          <p:nvPr/>
        </p:nvPicPr>
        <p:blipFill>
          <a:blip r:embed="rId3"/>
          <a:stretch>
            <a:fillRect/>
          </a:stretch>
        </p:blipFill>
        <p:spPr>
          <a:xfrm>
            <a:off x="6193218" y="1367406"/>
            <a:ext cx="5618481" cy="4823669"/>
          </a:xfrm>
          <a:prstGeom prst="rect">
            <a:avLst/>
          </a:prstGeom>
        </p:spPr>
      </p:pic>
    </p:spTree>
    <p:extLst>
      <p:ext uri="{BB962C8B-B14F-4D97-AF65-F5344CB8AC3E}">
        <p14:creationId xmlns:p14="http://schemas.microsoft.com/office/powerpoint/2010/main" val="747692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1344600" y="2636109"/>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SRS</a:t>
            </a:r>
            <a:endParaRPr lang="ru-RU" dirty="0"/>
          </a:p>
        </p:txBody>
      </p:sp>
    </p:spTree>
    <p:extLst>
      <p:ext uri="{BB962C8B-B14F-4D97-AF65-F5344CB8AC3E}">
        <p14:creationId xmlns:p14="http://schemas.microsoft.com/office/powerpoint/2010/main" val="3941999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l="25338" t="13438" r="27781" b="11359"/>
          <a:stretch/>
        </p:blipFill>
        <p:spPr>
          <a:xfrm>
            <a:off x="609600" y="749642"/>
            <a:ext cx="4500883" cy="5156887"/>
          </a:xfrm>
          <a:prstGeom prst="rect">
            <a:avLst/>
          </a:prstGeom>
        </p:spPr>
      </p:pic>
      <p:pic>
        <p:nvPicPr>
          <p:cNvPr id="3" name="Рисунок 2"/>
          <p:cNvPicPr>
            <a:picLocks noChangeAspect="1"/>
          </p:cNvPicPr>
          <p:nvPr/>
        </p:nvPicPr>
        <p:blipFill>
          <a:blip r:embed="rId3"/>
          <a:stretch>
            <a:fillRect/>
          </a:stretch>
        </p:blipFill>
        <p:spPr>
          <a:xfrm>
            <a:off x="5337810" y="518984"/>
            <a:ext cx="4102752" cy="3632886"/>
          </a:xfrm>
          <a:prstGeom prst="rect">
            <a:avLst/>
          </a:prstGeom>
        </p:spPr>
      </p:pic>
      <p:pic>
        <p:nvPicPr>
          <p:cNvPr id="4" name="Рисунок 3"/>
          <p:cNvPicPr>
            <a:picLocks noChangeAspect="1"/>
          </p:cNvPicPr>
          <p:nvPr/>
        </p:nvPicPr>
        <p:blipFill>
          <a:blip r:embed="rId4"/>
          <a:stretch>
            <a:fillRect/>
          </a:stretch>
        </p:blipFill>
        <p:spPr>
          <a:xfrm>
            <a:off x="5337809" y="4151870"/>
            <a:ext cx="4102753" cy="2475433"/>
          </a:xfrm>
          <a:prstGeom prst="rect">
            <a:avLst/>
          </a:prstGeom>
        </p:spPr>
      </p:pic>
    </p:spTree>
    <p:extLst>
      <p:ext uri="{BB962C8B-B14F-4D97-AF65-F5344CB8AC3E}">
        <p14:creationId xmlns:p14="http://schemas.microsoft.com/office/powerpoint/2010/main" val="418685954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2732356" y="1556951"/>
            <a:ext cx="6386931" cy="4580238"/>
          </a:xfrm>
          <a:prstGeom prst="rect">
            <a:avLst/>
          </a:prstGeom>
        </p:spPr>
      </p:pic>
      <p:sp>
        <p:nvSpPr>
          <p:cNvPr id="3" name="Прямоугольник 2"/>
          <p:cNvSpPr/>
          <p:nvPr/>
        </p:nvSpPr>
        <p:spPr>
          <a:xfrm>
            <a:off x="4062845" y="641177"/>
            <a:ext cx="2000203" cy="369332"/>
          </a:xfrm>
          <a:prstGeom prst="rect">
            <a:avLst/>
          </a:prstGeom>
        </p:spPr>
        <p:txBody>
          <a:bodyPr wrap="square">
            <a:spAutoFit/>
          </a:bodyPr>
          <a:lstStyle/>
          <a:p>
            <a:r>
              <a:rPr lang="en-US" dirty="0" smtClean="0"/>
              <a:t>User </a:t>
            </a:r>
            <a:r>
              <a:rPr lang="en-US" dirty="0"/>
              <a:t>diagram</a:t>
            </a:r>
            <a:endParaRPr lang="ru-RU" dirty="0"/>
          </a:p>
        </p:txBody>
      </p:sp>
    </p:spTree>
    <p:extLst>
      <p:ext uri="{BB962C8B-B14F-4D97-AF65-F5344CB8AC3E}">
        <p14:creationId xmlns:p14="http://schemas.microsoft.com/office/powerpoint/2010/main" val="25779715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l="31218" t="15316" r="34065" b="9525"/>
          <a:stretch/>
        </p:blipFill>
        <p:spPr>
          <a:xfrm>
            <a:off x="620785" y="755009"/>
            <a:ext cx="3967992" cy="5192787"/>
          </a:xfrm>
          <a:prstGeom prst="rect">
            <a:avLst/>
          </a:prstGeom>
        </p:spPr>
      </p:pic>
      <p:pic>
        <p:nvPicPr>
          <p:cNvPr id="3" name="Рисунок 2"/>
          <p:cNvPicPr>
            <a:picLocks noChangeAspect="1"/>
          </p:cNvPicPr>
          <p:nvPr/>
        </p:nvPicPr>
        <p:blipFill>
          <a:blip r:embed="rId3"/>
          <a:stretch>
            <a:fillRect/>
          </a:stretch>
        </p:blipFill>
        <p:spPr>
          <a:xfrm>
            <a:off x="5891233" y="840259"/>
            <a:ext cx="4364876" cy="4563763"/>
          </a:xfrm>
          <a:prstGeom prst="rect">
            <a:avLst/>
          </a:prstGeom>
        </p:spPr>
      </p:pic>
    </p:spTree>
    <p:extLst>
      <p:ext uri="{BB962C8B-B14F-4D97-AF65-F5344CB8AC3E}">
        <p14:creationId xmlns:p14="http://schemas.microsoft.com/office/powerpoint/2010/main" val="15583988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IDEA</a:t>
            </a:r>
            <a:endParaRPr lang="ru-RU" dirty="0"/>
          </a:p>
        </p:txBody>
      </p:sp>
      <p:pic>
        <p:nvPicPr>
          <p:cNvPr id="4" name="Picture 2" descr="What makes up the product team? | Aha!"/>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tretch/>
        </p:blipFill>
        <p:spPr bwMode="auto">
          <a:xfrm>
            <a:off x="943139" y="1707865"/>
            <a:ext cx="4330931" cy="2859716"/>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422521" y="4567581"/>
            <a:ext cx="5372166" cy="1477328"/>
          </a:xfrm>
          <a:prstGeom prst="rect">
            <a:avLst/>
          </a:prstGeom>
        </p:spPr>
        <p:txBody>
          <a:bodyPr wrap="square">
            <a:spAutoFit/>
          </a:bodyPr>
          <a:lstStyle/>
          <a:p>
            <a:r>
              <a:rPr lang="en-US" dirty="0" smtClean="0"/>
              <a:t>Managing sports products – from planning to sales – is a complex job full of responsibility. The product manager shoulders the corporate responsibility to lead each product to success. Truly excellent managers are rare and in demand in this industry. </a:t>
            </a:r>
            <a:endParaRPr lang="ru-RU" dirty="0"/>
          </a:p>
        </p:txBody>
      </p:sp>
      <p:pic>
        <p:nvPicPr>
          <p:cNvPr id="3" name="Рисунок 2"/>
          <p:cNvPicPr>
            <a:picLocks noChangeAspect="1"/>
          </p:cNvPicPr>
          <p:nvPr/>
        </p:nvPicPr>
        <p:blipFill>
          <a:blip r:embed="rId3"/>
          <a:stretch>
            <a:fillRect/>
          </a:stretch>
        </p:blipFill>
        <p:spPr>
          <a:xfrm>
            <a:off x="7297966" y="1011981"/>
            <a:ext cx="4538748" cy="2510879"/>
          </a:xfrm>
          <a:prstGeom prst="rect">
            <a:avLst/>
          </a:prstGeom>
        </p:spPr>
      </p:pic>
      <p:sp>
        <p:nvSpPr>
          <p:cNvPr id="6" name="Прямоугольник 5"/>
          <p:cNvSpPr/>
          <p:nvPr/>
        </p:nvSpPr>
        <p:spPr>
          <a:xfrm>
            <a:off x="6001128" y="3686625"/>
            <a:ext cx="6096000" cy="2585323"/>
          </a:xfrm>
          <a:prstGeom prst="rect">
            <a:avLst/>
          </a:prstGeom>
        </p:spPr>
        <p:txBody>
          <a:bodyPr>
            <a:spAutoFit/>
          </a:bodyPr>
          <a:lstStyle/>
          <a:p>
            <a:pPr lvl="0"/>
            <a:r>
              <a:rPr lang="en-US" dirty="0">
                <a:solidFill>
                  <a:prstClr val="black"/>
                </a:solidFill>
              </a:rPr>
              <a:t>When it comes to product management, the job title is actually very vague. Most of the times, you’ll find a job posting  looking for a „Product Manager“, senior or junior. If you’re lucky, it is expanded by an additional keyword.  </a:t>
            </a:r>
          </a:p>
          <a:p>
            <a:pPr lvl="0"/>
            <a:endParaRPr lang="en-US" dirty="0">
              <a:solidFill>
                <a:prstClr val="black"/>
              </a:solidFill>
            </a:endParaRPr>
          </a:p>
          <a:p>
            <a:pPr lvl="0"/>
            <a:r>
              <a:rPr lang="en-US" dirty="0">
                <a:solidFill>
                  <a:prstClr val="black"/>
                </a:solidFill>
              </a:rPr>
              <a:t>While Marketing positions often give away their specific role in the title – like SEO Manager, Social Media Manager, E-Mail-Marketing specialist, etc. – the product manager role is often just named as that, a Product Manager</a:t>
            </a:r>
            <a:endParaRPr lang="ru-RU" dirty="0">
              <a:solidFill>
                <a:prstClr val="black"/>
              </a:solidFill>
            </a:endParaRPr>
          </a:p>
        </p:txBody>
      </p:sp>
    </p:spTree>
    <p:extLst>
      <p:ext uri="{BB962C8B-B14F-4D97-AF65-F5344CB8AC3E}">
        <p14:creationId xmlns:p14="http://schemas.microsoft.com/office/powerpoint/2010/main" val="55235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l="28013" t="12731" r="31436" b="4965"/>
          <a:stretch/>
        </p:blipFill>
        <p:spPr>
          <a:xfrm>
            <a:off x="436606" y="601362"/>
            <a:ext cx="4011828" cy="4959178"/>
          </a:xfrm>
          <a:prstGeom prst="rect">
            <a:avLst/>
          </a:prstGeom>
        </p:spPr>
      </p:pic>
      <p:pic>
        <p:nvPicPr>
          <p:cNvPr id="3" name="Рисунок 2"/>
          <p:cNvPicPr>
            <a:picLocks noChangeAspect="1"/>
          </p:cNvPicPr>
          <p:nvPr/>
        </p:nvPicPr>
        <p:blipFill>
          <a:blip r:embed="rId3"/>
          <a:stretch>
            <a:fillRect/>
          </a:stretch>
        </p:blipFill>
        <p:spPr>
          <a:xfrm>
            <a:off x="4349580" y="933604"/>
            <a:ext cx="4273666" cy="4767485"/>
          </a:xfrm>
          <a:prstGeom prst="rect">
            <a:avLst/>
          </a:prstGeom>
        </p:spPr>
      </p:pic>
      <p:pic>
        <p:nvPicPr>
          <p:cNvPr id="4" name="Рисунок 3"/>
          <p:cNvPicPr>
            <a:picLocks noChangeAspect="1"/>
          </p:cNvPicPr>
          <p:nvPr/>
        </p:nvPicPr>
        <p:blipFill>
          <a:blip r:embed="rId4"/>
          <a:stretch>
            <a:fillRect/>
          </a:stretch>
        </p:blipFill>
        <p:spPr>
          <a:xfrm>
            <a:off x="8800216" y="1634705"/>
            <a:ext cx="3078747" cy="4066384"/>
          </a:xfrm>
          <a:prstGeom prst="rect">
            <a:avLst/>
          </a:prstGeom>
        </p:spPr>
      </p:pic>
      <p:pic>
        <p:nvPicPr>
          <p:cNvPr id="5" name="Рисунок 4"/>
          <p:cNvPicPr>
            <a:picLocks noChangeAspect="1"/>
          </p:cNvPicPr>
          <p:nvPr/>
        </p:nvPicPr>
        <p:blipFill>
          <a:blip r:embed="rId5"/>
          <a:stretch>
            <a:fillRect/>
          </a:stretch>
        </p:blipFill>
        <p:spPr>
          <a:xfrm>
            <a:off x="9108664" y="1045911"/>
            <a:ext cx="2603425" cy="301272"/>
          </a:xfrm>
          <a:prstGeom prst="rect">
            <a:avLst/>
          </a:prstGeom>
        </p:spPr>
      </p:pic>
    </p:spTree>
    <p:extLst>
      <p:ext uri="{BB962C8B-B14F-4D97-AF65-F5344CB8AC3E}">
        <p14:creationId xmlns:p14="http://schemas.microsoft.com/office/powerpoint/2010/main" val="177361394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write Software Requirement Specification (SRS document) for your  project with examples | DDI Develop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522" y="295102"/>
            <a:ext cx="5635496" cy="5706687"/>
          </a:xfrm>
          <a:prstGeom prst="rect">
            <a:avLst/>
          </a:prstGeom>
          <a:noFill/>
          <a:extLst>
            <a:ext uri="{909E8E84-426E-40DD-AFC4-6F175D3DCCD1}">
              <a14:hiddenFill xmlns:a14="http://schemas.microsoft.com/office/drawing/2010/main">
                <a:solidFill>
                  <a:srgbClr val="FFFFFF"/>
                </a:solidFill>
              </a14:hiddenFill>
            </a:ext>
          </a:extLst>
        </p:spPr>
      </p:pic>
      <p:pic>
        <p:nvPicPr>
          <p:cNvPr id="2" name="Рисунок 1"/>
          <p:cNvPicPr>
            <a:picLocks noChangeAspect="1"/>
          </p:cNvPicPr>
          <p:nvPr/>
        </p:nvPicPr>
        <p:blipFill>
          <a:blip r:embed="rId3"/>
          <a:stretch>
            <a:fillRect/>
          </a:stretch>
        </p:blipFill>
        <p:spPr>
          <a:xfrm>
            <a:off x="6082018" y="644750"/>
            <a:ext cx="5785659" cy="5619750"/>
          </a:xfrm>
          <a:prstGeom prst="rect">
            <a:avLst/>
          </a:prstGeom>
        </p:spPr>
      </p:pic>
    </p:spTree>
    <p:extLst>
      <p:ext uri="{BB962C8B-B14F-4D97-AF65-F5344CB8AC3E}">
        <p14:creationId xmlns:p14="http://schemas.microsoft.com/office/powerpoint/2010/main" val="659820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939715" y="2679032"/>
            <a:ext cx="9875520" cy="1356360"/>
          </a:xfrm>
        </p:spPr>
        <p:txBody>
          <a:bodyPr/>
          <a:lstStyle/>
          <a:p>
            <a:r>
              <a:rPr lang="en-US" b="1" dirty="0"/>
              <a:t>Market research analysis</a:t>
            </a:r>
            <a:endParaRPr lang="ru-RU" dirty="0"/>
          </a:p>
        </p:txBody>
      </p:sp>
    </p:spTree>
    <p:extLst>
      <p:ext uri="{BB962C8B-B14F-4D97-AF65-F5344CB8AC3E}">
        <p14:creationId xmlns:p14="http://schemas.microsoft.com/office/powerpoint/2010/main" val="372874582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1"/>
          <p:cNvSpPr txBox="1">
            <a:spLocks/>
          </p:cNvSpPr>
          <p:nvPr/>
        </p:nvSpPr>
        <p:spPr>
          <a:xfrm>
            <a:off x="3909203" y="468642"/>
            <a:ext cx="443254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smtClean="0">
                <a:ln>
                  <a:noFill/>
                </a:ln>
                <a:solidFill>
                  <a:sysClr val="windowText" lastClr="000000"/>
                </a:solidFill>
                <a:effectLst/>
                <a:uLnTx/>
                <a:uFillTx/>
                <a:latin typeface="Calibri Light" panose="020F0302020204030204"/>
              </a:rPr>
              <a:t>Nike Swot Analysis</a:t>
            </a:r>
            <a:endParaRPr kumimoji="0" lang="ru-RU" sz="4400" b="0" i="0" u="none" strike="noStrike" kern="1200" cap="none" spc="0" normalizeH="0" baseline="0" noProof="0" dirty="0">
              <a:ln>
                <a:noFill/>
              </a:ln>
              <a:solidFill>
                <a:sysClr val="windowText" lastClr="000000"/>
              </a:solidFill>
              <a:effectLst/>
              <a:uLnTx/>
              <a:uFillTx/>
              <a:latin typeface="Calibri Light" panose="020F0302020204030204"/>
            </a:endParaRPr>
          </a:p>
        </p:txBody>
      </p:sp>
      <p:sp>
        <p:nvSpPr>
          <p:cNvPr id="5" name="Объект 2"/>
          <p:cNvSpPr txBox="1">
            <a:spLocks/>
          </p:cNvSpPr>
          <p:nvPr/>
        </p:nvSpPr>
        <p:spPr>
          <a:xfrm>
            <a:off x="1691229" y="1407109"/>
            <a:ext cx="4018472" cy="2142526"/>
          </a:xfrm>
          <a:prstGeom prst="rect">
            <a:avLst/>
          </a:prstGeom>
          <a:solidFill>
            <a:srgbClr val="92D050"/>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smtClean="0">
                <a:ln>
                  <a:noFill/>
                </a:ln>
                <a:solidFill>
                  <a:sysClr val="windowText" lastClr="000000"/>
                </a:solidFill>
                <a:effectLst/>
                <a:uLnTx/>
                <a:uFillTx/>
                <a:latin typeface="Calibri" panose="020F0502020204030204"/>
              </a:rPr>
              <a:t>                                    STRENGTHS</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400" b="0" i="0" u="none" strike="noStrike" kern="1200" cap="none" spc="0" normalizeH="0" baseline="0" noProof="0" smtClean="0">
                <a:ln>
                  <a:noFill/>
                </a:ln>
                <a:solidFill>
                  <a:sysClr val="windowText" lastClr="000000"/>
                </a:solidFill>
                <a:effectLst/>
                <a:uLnTx/>
                <a:uFillTx/>
                <a:latin typeface="Calibri" panose="020F0502020204030204"/>
              </a:rPr>
              <a:t>A very professionally competitive company</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400" b="0" i="0" u="none" strike="noStrike" kern="1200" cap="none" spc="0" normalizeH="0" baseline="0" noProof="0" smtClean="0">
                <a:ln>
                  <a:noFill/>
                </a:ln>
                <a:solidFill>
                  <a:sysClr val="windowText" lastClr="000000"/>
                </a:solidFill>
                <a:effectLst/>
                <a:uLnTx/>
                <a:uFillTx/>
                <a:latin typeface="Calibri" panose="020F0502020204030204"/>
              </a:rPr>
              <a:t>Very well branded among consumers</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400" b="0" i="0" u="none" strike="noStrike" kern="1200" cap="none" spc="0" normalizeH="0" baseline="0" noProof="0" smtClean="0">
                <a:ln>
                  <a:noFill/>
                </a:ln>
                <a:solidFill>
                  <a:sysClr val="windowText" lastClr="000000"/>
                </a:solidFill>
                <a:effectLst/>
                <a:uLnTx/>
                <a:uFillTx/>
                <a:latin typeface="Calibri" panose="020F0502020204030204"/>
              </a:rPr>
              <a:t>Offers their product worldwide</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400" b="0" i="0" u="none" strike="noStrike" kern="1200" cap="none" spc="0" normalizeH="0" baseline="0" noProof="0" smtClean="0">
                <a:ln>
                  <a:noFill/>
                </a:ln>
                <a:solidFill>
                  <a:sysClr val="windowText" lastClr="000000"/>
                </a:solidFill>
                <a:effectLst/>
                <a:uLnTx/>
                <a:uFillTx/>
                <a:latin typeface="Calibri" panose="020F0502020204030204"/>
              </a:rPr>
              <a:t>Fortune 500 company</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400" b="0" i="0" u="none" strike="noStrike" kern="1200" cap="none" spc="0" normalizeH="0" baseline="0" noProof="0" smtClean="0">
                <a:ln>
                  <a:noFill/>
                </a:ln>
                <a:solidFill>
                  <a:sysClr val="windowText" lastClr="000000"/>
                </a:solidFill>
                <a:effectLst/>
                <a:uLnTx/>
                <a:uFillTx/>
                <a:latin typeface="Calibri" panose="020F0502020204030204"/>
              </a:rPr>
              <a:t>Has ventured into many different rebranding opportunities with successful results</a:t>
            </a:r>
            <a:endParaRPr kumimoji="0" lang="ru-RU" sz="1400" b="0" i="0" u="none" strike="noStrike" kern="1200" cap="none" spc="0" normalizeH="0" baseline="0" noProof="0" dirty="0">
              <a:ln>
                <a:noFill/>
              </a:ln>
              <a:solidFill>
                <a:sysClr val="windowText" lastClr="000000"/>
              </a:solidFill>
              <a:effectLst/>
              <a:uLnTx/>
              <a:uFillTx/>
              <a:latin typeface="Calibri" panose="020F0502020204030204"/>
            </a:endParaRPr>
          </a:p>
        </p:txBody>
      </p:sp>
      <p:sp>
        <p:nvSpPr>
          <p:cNvPr id="7" name="Объект 2"/>
          <p:cNvSpPr txBox="1">
            <a:spLocks/>
          </p:cNvSpPr>
          <p:nvPr/>
        </p:nvSpPr>
        <p:spPr>
          <a:xfrm>
            <a:off x="5709701" y="1407109"/>
            <a:ext cx="4087483" cy="2142526"/>
          </a:xfrm>
          <a:prstGeom prst="rect">
            <a:avLst/>
          </a:prstGeom>
          <a:solidFill>
            <a:srgbClr val="FFFF00"/>
          </a:solidFill>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smtClean="0">
                <a:ln>
                  <a:noFill/>
                </a:ln>
                <a:solidFill>
                  <a:sysClr val="windowText" lastClr="000000"/>
                </a:solidFill>
                <a:effectLst/>
                <a:uLnTx/>
                <a:uFillTx/>
                <a:latin typeface="Calibri" panose="020F0502020204030204"/>
              </a:rPr>
              <a:t>WEAKNESSES</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400" b="0" i="0" u="none" strike="noStrike" kern="1200" cap="none" spc="0" normalizeH="0" baseline="0" noProof="0" smtClean="0">
                <a:ln>
                  <a:noFill/>
                </a:ln>
                <a:solidFill>
                  <a:sysClr val="windowText" lastClr="000000"/>
                </a:solidFill>
                <a:effectLst/>
                <a:uLnTx/>
                <a:uFillTx/>
                <a:latin typeface="Calibri" panose="020F0502020204030204"/>
              </a:rPr>
              <a:t>Profits are largely dependent on the footwear products while other branded products are not as strong</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400" b="0" i="0" u="none" strike="noStrike" kern="1200" cap="none" spc="0" normalizeH="0" baseline="0" noProof="0" smtClean="0">
                <a:ln>
                  <a:noFill/>
                </a:ln>
                <a:solidFill>
                  <a:sysClr val="windowText" lastClr="000000"/>
                </a:solidFill>
                <a:effectLst/>
                <a:uLnTx/>
                <a:uFillTx/>
                <a:latin typeface="Calibri" panose="020F0502020204030204"/>
              </a:rPr>
              <a:t>History of violations of over time laws and minimum wage rates in Vietnam</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400" b="0" i="0" u="none" strike="noStrike" kern="1200" cap="none" spc="0" normalizeH="0" baseline="0" noProof="0" smtClean="0">
                <a:ln>
                  <a:noFill/>
                </a:ln>
                <a:solidFill>
                  <a:sysClr val="windowText" lastClr="000000"/>
                </a:solidFill>
                <a:effectLst/>
                <a:uLnTx/>
                <a:uFillTx/>
                <a:latin typeface="Calibri" panose="020F0502020204030204"/>
              </a:rPr>
              <a:t>Accusations of poor conditions in the work place</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400" b="0" i="0" u="none" strike="noStrike" kern="1200" cap="none" spc="0" normalizeH="0" baseline="0" noProof="0" smtClean="0">
                <a:ln>
                  <a:noFill/>
                </a:ln>
                <a:solidFill>
                  <a:sysClr val="windowText" lastClr="000000"/>
                </a:solidFill>
                <a:effectLst/>
                <a:uLnTx/>
                <a:uFillTx/>
                <a:latin typeface="Calibri" panose="020F0502020204030204"/>
              </a:rPr>
              <a:t>Accusations of exploiting workforce that will work for cheap in overseas countries</a:t>
            </a:r>
          </a:p>
          <a:p>
            <a:pPr marL="514350" marR="0" lvl="0" indent="-514350" algn="l" defTabSz="914400" rtl="0" eaLnBrk="1" fontAlgn="auto" latinLnBrk="0" hangingPunct="1">
              <a:lnSpc>
                <a:spcPct val="90000"/>
              </a:lnSpc>
              <a:spcBef>
                <a:spcPts val="1000"/>
              </a:spcBef>
              <a:spcAft>
                <a:spcPts val="0"/>
              </a:spcAft>
              <a:buClrTx/>
              <a:buSzTx/>
              <a:buFont typeface="Arial" panose="020B0604020202020204" pitchFamily="34" charset="0"/>
              <a:buAutoNum type="arabicPeriod"/>
              <a:tabLst/>
              <a:defRPr/>
            </a:pPr>
            <a:r>
              <a:rPr kumimoji="0" lang="en-US" sz="1400" b="0" i="0" u="none" strike="noStrike" kern="1200" cap="none" spc="0" normalizeH="0" baseline="0" noProof="0" smtClean="0">
                <a:ln>
                  <a:noFill/>
                </a:ln>
                <a:solidFill>
                  <a:sysClr val="windowText" lastClr="000000"/>
                </a:solidFill>
                <a:effectLst/>
                <a:uLnTx/>
                <a:uFillTx/>
                <a:latin typeface="Calibri" panose="020F0502020204030204"/>
              </a:rPr>
              <a:t>Constant focal point for negative criticism by the antiglobalization groups</a:t>
            </a:r>
            <a:endParaRPr kumimoji="0" lang="ru-RU" sz="1400" b="0" i="0" u="none" strike="noStrike" kern="1200" cap="none" spc="0" normalizeH="0" baseline="0" noProof="0" dirty="0">
              <a:ln>
                <a:noFill/>
              </a:ln>
              <a:solidFill>
                <a:sysClr val="windowText" lastClr="000000"/>
              </a:solidFill>
              <a:effectLst/>
              <a:uLnTx/>
              <a:uFillTx/>
              <a:latin typeface="Calibri" panose="020F0502020204030204"/>
            </a:endParaRPr>
          </a:p>
        </p:txBody>
      </p:sp>
      <p:sp>
        <p:nvSpPr>
          <p:cNvPr id="8" name="Объект 2"/>
          <p:cNvSpPr txBox="1">
            <a:spLocks/>
          </p:cNvSpPr>
          <p:nvPr/>
        </p:nvSpPr>
        <p:spPr>
          <a:xfrm>
            <a:off x="1691229" y="3549635"/>
            <a:ext cx="4018472" cy="2142526"/>
          </a:xfrm>
          <a:prstGeom prst="rect">
            <a:avLst/>
          </a:prstGeom>
          <a:solidFill>
            <a:srgbClr val="00B0F0"/>
          </a:solidFill>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smtClean="0"/>
              <a:t>                                         OPPORTUNITIES</a:t>
            </a:r>
          </a:p>
          <a:p>
            <a:pPr marL="342900" indent="-342900">
              <a:buAutoNum type="arabicPeriod"/>
            </a:pPr>
            <a:r>
              <a:rPr lang="en-US" sz="1400" dirty="0" smtClean="0"/>
              <a:t>Creating sports wear items by incorporating the waste from regular manufacturing</a:t>
            </a:r>
          </a:p>
          <a:p>
            <a:pPr marL="342900" indent="-342900">
              <a:buAutoNum type="arabicPeriod"/>
            </a:pPr>
            <a:r>
              <a:rPr lang="en-US" sz="1400" dirty="0" smtClean="0"/>
              <a:t>Stepping into the line of economy boosting projects that will encourage recycling</a:t>
            </a:r>
          </a:p>
          <a:p>
            <a:pPr marL="342900" indent="-342900">
              <a:buAutoNum type="arabicPeriod"/>
            </a:pPr>
            <a:r>
              <a:rPr lang="en-US" sz="1400" dirty="0" smtClean="0"/>
              <a:t>Product development that changes as the trends change</a:t>
            </a:r>
          </a:p>
          <a:p>
            <a:pPr marL="342900" indent="-342900">
              <a:buAutoNum type="arabicPeriod"/>
            </a:pPr>
            <a:r>
              <a:rPr lang="en-US" sz="1400" dirty="0" smtClean="0"/>
              <a:t>Expansion into sport sunglasses and jewelry lines</a:t>
            </a:r>
          </a:p>
          <a:p>
            <a:pPr marL="342900" indent="-342900">
              <a:buAutoNum type="arabicPeriod"/>
            </a:pPr>
            <a:r>
              <a:rPr lang="en-US" sz="1400" dirty="0" smtClean="0"/>
              <a:t>Reducing controversy surrounding their trade and production practices</a:t>
            </a:r>
          </a:p>
        </p:txBody>
      </p:sp>
      <p:sp>
        <p:nvSpPr>
          <p:cNvPr id="9" name="Объект 2"/>
          <p:cNvSpPr txBox="1">
            <a:spLocks/>
          </p:cNvSpPr>
          <p:nvPr/>
        </p:nvSpPr>
        <p:spPr>
          <a:xfrm>
            <a:off x="5709700" y="3549635"/>
            <a:ext cx="4087483" cy="2142526"/>
          </a:xfrm>
          <a:prstGeom prst="rect">
            <a:avLst/>
          </a:prstGeom>
          <a:solidFill>
            <a:srgbClr val="FFC000"/>
          </a:solidFill>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smtClean="0"/>
              <a:t>THREATS</a:t>
            </a:r>
          </a:p>
          <a:p>
            <a:pPr marL="342900" indent="-342900">
              <a:buAutoNum type="arabicPeriod"/>
            </a:pPr>
            <a:r>
              <a:rPr lang="en-US" sz="1400" dirty="0" smtClean="0"/>
              <a:t>Operating business internationally opens them to the possibilities of currency value fluctuations that can lead to losses</a:t>
            </a:r>
          </a:p>
          <a:p>
            <a:pPr marL="342900" indent="-342900">
              <a:buAutoNum type="arabicPeriod"/>
            </a:pPr>
            <a:r>
              <a:rPr lang="en-US" sz="1400" dirty="0" smtClean="0"/>
              <a:t>Competitors are becoming more aggressive and creating high quality products that are taking from the profits of NIKE</a:t>
            </a:r>
          </a:p>
          <a:p>
            <a:pPr marL="342900" indent="-342900">
              <a:buAutoNum type="arabicPeriod"/>
            </a:pPr>
            <a:r>
              <a:rPr lang="en-US" sz="1400" dirty="0" smtClean="0"/>
              <a:t>Sensitivity to price among consumers leads them to purchase the most cost effective pair of sports shoes</a:t>
            </a:r>
          </a:p>
          <a:p>
            <a:pPr marL="342900" indent="-342900">
              <a:buAutoNum type="arabicPeriod"/>
            </a:pPr>
            <a:r>
              <a:rPr lang="en-US" sz="1400" dirty="0" smtClean="0"/>
              <a:t>Maintaining the reputation of being eco-friendly</a:t>
            </a:r>
          </a:p>
          <a:p>
            <a:pPr marL="342900" indent="-342900">
              <a:buAutoNum type="arabicPeriod"/>
            </a:pPr>
            <a:r>
              <a:rPr lang="en-US" sz="1400" dirty="0" smtClean="0"/>
              <a:t>Managing the financial conditions in the economy today</a:t>
            </a:r>
          </a:p>
        </p:txBody>
      </p:sp>
    </p:spTree>
    <p:extLst>
      <p:ext uri="{BB962C8B-B14F-4D97-AF65-F5344CB8AC3E}">
        <p14:creationId xmlns:p14="http://schemas.microsoft.com/office/powerpoint/2010/main" val="113177985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2958859" y="1216325"/>
            <a:ext cx="6331789" cy="3970037"/>
          </a:xfrm>
          <a:prstGeom prst="rect">
            <a:avLst/>
          </a:prstGeom>
        </p:spPr>
      </p:pic>
    </p:spTree>
    <p:extLst>
      <p:ext uri="{BB962C8B-B14F-4D97-AF65-F5344CB8AC3E}">
        <p14:creationId xmlns:p14="http://schemas.microsoft.com/office/powerpoint/2010/main" val="15097578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169695" y="2967790"/>
            <a:ext cx="9875520" cy="1356360"/>
          </a:xfrm>
        </p:spPr>
        <p:txBody>
          <a:bodyPr/>
          <a:lstStyle/>
          <a:p>
            <a:r>
              <a:rPr lang="ru-RU" dirty="0" smtClean="0"/>
              <a:t>С</a:t>
            </a:r>
            <a:r>
              <a:rPr lang="en-US" dirty="0" err="1" smtClean="0"/>
              <a:t>omposition</a:t>
            </a:r>
            <a:r>
              <a:rPr lang="en-US" dirty="0" smtClean="0"/>
              <a:t> </a:t>
            </a:r>
            <a:r>
              <a:rPr lang="en-US" dirty="0"/>
              <a:t>of market and GTM</a:t>
            </a:r>
            <a:endParaRPr lang="ru-RU" dirty="0"/>
          </a:p>
        </p:txBody>
      </p:sp>
    </p:spTree>
    <p:extLst>
      <p:ext uri="{BB962C8B-B14F-4D97-AF65-F5344CB8AC3E}">
        <p14:creationId xmlns:p14="http://schemas.microsoft.com/office/powerpoint/2010/main" val="14494233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1"/>
          <p:cNvSpPr>
            <a:spLocks noGrp="1"/>
          </p:cNvSpPr>
          <p:nvPr>
            <p:ph type="title"/>
          </p:nvPr>
        </p:nvSpPr>
        <p:spPr>
          <a:xfrm>
            <a:off x="1792171" y="4636169"/>
            <a:ext cx="3573379" cy="1356360"/>
          </a:xfrm>
        </p:spPr>
        <p:txBody>
          <a:bodyPr/>
          <a:lstStyle/>
          <a:p>
            <a:r>
              <a:rPr lang="ru-RU" dirty="0" smtClean="0"/>
              <a:t>С</a:t>
            </a:r>
            <a:r>
              <a:rPr lang="en-US" dirty="0" err="1" smtClean="0"/>
              <a:t>omposition</a:t>
            </a:r>
            <a:endParaRPr lang="ru-RU" dirty="0"/>
          </a:p>
        </p:txBody>
      </p:sp>
      <p:pic>
        <p:nvPicPr>
          <p:cNvPr id="4" name="Объект 3"/>
          <p:cNvPicPr>
            <a:picLocks noGrp="1" noChangeAspect="1"/>
          </p:cNvPicPr>
          <p:nvPr>
            <p:ph idx="1"/>
          </p:nvPr>
        </p:nvPicPr>
        <p:blipFill rotWithShape="1">
          <a:blip r:embed="rId2"/>
          <a:srcRect b="6753"/>
          <a:stretch/>
        </p:blipFill>
        <p:spPr>
          <a:xfrm>
            <a:off x="307740" y="389020"/>
            <a:ext cx="6542240" cy="4118811"/>
          </a:xfrm>
          <a:prstGeom prst="rect">
            <a:avLst/>
          </a:prstGeom>
        </p:spPr>
      </p:pic>
      <p:pic>
        <p:nvPicPr>
          <p:cNvPr id="5" name="Объект 3"/>
          <p:cNvPicPr>
            <a:picLocks noChangeAspect="1"/>
          </p:cNvPicPr>
          <p:nvPr/>
        </p:nvPicPr>
        <p:blipFill rotWithShape="1">
          <a:blip r:embed="rId3"/>
          <a:srcRect b="5164"/>
          <a:stretch/>
        </p:blipFill>
        <p:spPr>
          <a:xfrm>
            <a:off x="6849980" y="2735178"/>
            <a:ext cx="6923059" cy="4122822"/>
          </a:xfrm>
          <a:prstGeom prst="rect">
            <a:avLst/>
          </a:prstGeom>
        </p:spPr>
      </p:pic>
    </p:spTree>
    <p:extLst>
      <p:ext uri="{BB962C8B-B14F-4D97-AF65-F5344CB8AC3E}">
        <p14:creationId xmlns:p14="http://schemas.microsoft.com/office/powerpoint/2010/main" val="8851187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Объект 8"/>
          <p:cNvPicPr>
            <a:picLocks noGrp="1" noChangeAspect="1"/>
          </p:cNvPicPr>
          <p:nvPr>
            <p:ph idx="1"/>
          </p:nvPr>
        </p:nvPicPr>
        <p:blipFill rotWithShape="1">
          <a:blip r:embed="rId2"/>
          <a:srcRect b="5124"/>
          <a:stretch/>
        </p:blipFill>
        <p:spPr>
          <a:xfrm>
            <a:off x="2550407" y="1846264"/>
            <a:ext cx="7151511" cy="3816600"/>
          </a:xfrm>
          <a:prstGeom prst="rect">
            <a:avLst/>
          </a:prstGeom>
        </p:spPr>
      </p:pic>
    </p:spTree>
    <p:extLst>
      <p:ext uri="{BB962C8B-B14F-4D97-AF65-F5344CB8AC3E}">
        <p14:creationId xmlns:p14="http://schemas.microsoft.com/office/powerpoint/2010/main" val="3285883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3861601" y="2967790"/>
            <a:ext cx="6052419" cy="1356360"/>
          </a:xfrm>
          <a:prstGeom prst="rect">
            <a:avLst/>
          </a:prstGeom>
        </p:spPr>
        <p:txBody>
          <a:bodyPr/>
          <a:lst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smtClean="0"/>
              <a:t>Market </a:t>
            </a:r>
            <a:r>
              <a:rPr lang="en-US" dirty="0"/>
              <a:t>and GTM</a:t>
            </a:r>
            <a:endParaRPr lang="ru-RU" dirty="0"/>
          </a:p>
        </p:txBody>
      </p:sp>
    </p:spTree>
    <p:extLst>
      <p:ext uri="{BB962C8B-B14F-4D97-AF65-F5344CB8AC3E}">
        <p14:creationId xmlns:p14="http://schemas.microsoft.com/office/powerpoint/2010/main" val="203745558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r="4903" b="4923"/>
          <a:stretch/>
        </p:blipFill>
        <p:spPr>
          <a:xfrm>
            <a:off x="-66915" y="291642"/>
            <a:ext cx="4138584" cy="5565693"/>
          </a:xfrm>
          <a:prstGeom prst="rect">
            <a:avLst/>
          </a:prstGeom>
        </p:spPr>
      </p:pic>
      <p:pic>
        <p:nvPicPr>
          <p:cNvPr id="3" name="Рисунок 2"/>
          <p:cNvPicPr>
            <a:picLocks noChangeAspect="1"/>
          </p:cNvPicPr>
          <p:nvPr/>
        </p:nvPicPr>
        <p:blipFill rotWithShape="1">
          <a:blip r:embed="rId3"/>
          <a:srcRect r="3432" b="6207"/>
          <a:stretch/>
        </p:blipFill>
        <p:spPr>
          <a:xfrm>
            <a:off x="4071669" y="590255"/>
            <a:ext cx="3830128" cy="4973784"/>
          </a:xfrm>
          <a:prstGeom prst="rect">
            <a:avLst/>
          </a:prstGeom>
        </p:spPr>
      </p:pic>
      <p:pic>
        <p:nvPicPr>
          <p:cNvPr id="4" name="Рисунок 3"/>
          <p:cNvPicPr>
            <a:picLocks noChangeAspect="1"/>
          </p:cNvPicPr>
          <p:nvPr/>
        </p:nvPicPr>
        <p:blipFill rotWithShape="1">
          <a:blip r:embed="rId4"/>
          <a:srcRect r="-179" b="5715"/>
          <a:stretch/>
        </p:blipFill>
        <p:spPr>
          <a:xfrm>
            <a:off x="7778974" y="1268083"/>
            <a:ext cx="4330419" cy="4589252"/>
          </a:xfrm>
          <a:prstGeom prst="rect">
            <a:avLst/>
          </a:prstGeom>
        </p:spPr>
      </p:pic>
    </p:spTree>
    <p:extLst>
      <p:ext uri="{BB962C8B-B14F-4D97-AF65-F5344CB8AC3E}">
        <p14:creationId xmlns:p14="http://schemas.microsoft.com/office/powerpoint/2010/main" val="30645527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The different types of product managers in the sports industry - Sportyjo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4866" y="365759"/>
            <a:ext cx="2922487" cy="6126481"/>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4652513" y="2309344"/>
            <a:ext cx="6096000" cy="2308324"/>
          </a:xfrm>
          <a:prstGeom prst="rect">
            <a:avLst/>
          </a:prstGeom>
        </p:spPr>
        <p:txBody>
          <a:bodyPr>
            <a:spAutoFit/>
          </a:bodyPr>
          <a:lstStyle/>
          <a:p>
            <a:r>
              <a:rPr lang="en-US" b="0" i="0" dirty="0" smtClean="0">
                <a:solidFill>
                  <a:srgbClr val="384047"/>
                </a:solidFill>
                <a:effectLst/>
                <a:latin typeface="Montserrat Subrayada"/>
              </a:rPr>
              <a:t>In the sports industry, product owners or managers aim for success for products or product lines released in the domain of a brand. They develop strategies to please the customer’s needs in order to optimize a product or its communication and conversion. They create roadmaps, analyze and predict the market, set the communication in between the different related teams (engineers, marketers, designers), stakeholders and executives.</a:t>
            </a:r>
            <a:endParaRPr lang="ru-RU" dirty="0"/>
          </a:p>
        </p:txBody>
      </p:sp>
    </p:spTree>
    <p:extLst>
      <p:ext uri="{BB962C8B-B14F-4D97-AF65-F5344CB8AC3E}">
        <p14:creationId xmlns:p14="http://schemas.microsoft.com/office/powerpoint/2010/main" val="3668347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extLst>
              <a:ext uri="{28A0092B-C50C-407E-A947-70E740481C1C}">
                <a14:useLocalDpi xmlns:a14="http://schemas.microsoft.com/office/drawing/2010/main" val="0"/>
              </a:ext>
            </a:extLst>
          </a:blip>
          <a:srcRect l="42402"/>
          <a:stretch/>
        </p:blipFill>
        <p:spPr>
          <a:xfrm>
            <a:off x="2682815" y="214312"/>
            <a:ext cx="6583392" cy="6429375"/>
          </a:xfrm>
          <a:prstGeom prst="rect">
            <a:avLst/>
          </a:prstGeom>
        </p:spPr>
      </p:pic>
    </p:spTree>
    <p:extLst>
      <p:ext uri="{BB962C8B-B14F-4D97-AF65-F5344CB8AC3E}">
        <p14:creationId xmlns:p14="http://schemas.microsoft.com/office/powerpoint/2010/main" val="41450696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descr="https://sun9-4.userapi.com/impg/YeVIME0lh6u9OjpBprWpkZ_6_UvlSRCCZ76Cbw/cOFmjiHds5E.jpg?size=1200x675&amp;quality=96&amp;sign=f2c787a9c091c6277f8259c9006e78df&amp;type=album"/>
          <p:cNvSpPr>
            <a:spLocks noChangeAspect="1" noChangeArrowheads="1"/>
          </p:cNvSpPr>
          <p:nvPr/>
        </p:nvSpPr>
        <p:spPr bwMode="auto">
          <a:xfrm>
            <a:off x="2018880" y="1684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6" name="AutoShape 10" descr="https://sun9-4.userapi.com/impg/YeVIME0lh6u9OjpBprWpkZ_6_UvlSRCCZ76Cbw/cOFmjiHds5E.jpg?size=1200x675&amp;quality=96&amp;sign=f2c787a9c091c6277f8259c9006e78df&amp;type=album"/>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871" y="160338"/>
            <a:ext cx="5377413" cy="2935200"/>
          </a:xfrm>
          <a:prstGeom prst="rect">
            <a:avLst/>
          </a:prstGeom>
        </p:spPr>
      </p:pic>
      <p:pic>
        <p:nvPicPr>
          <p:cNvPr id="2" name="Рисунок 1"/>
          <p:cNvPicPr>
            <a:picLocks noChangeAspect="1"/>
          </p:cNvPicPr>
          <p:nvPr/>
        </p:nvPicPr>
        <p:blipFill>
          <a:blip r:embed="rId3"/>
          <a:stretch>
            <a:fillRect/>
          </a:stretch>
        </p:blipFill>
        <p:spPr>
          <a:xfrm>
            <a:off x="6756366" y="160338"/>
            <a:ext cx="4659169" cy="2621559"/>
          </a:xfrm>
          <a:prstGeom prst="rect">
            <a:avLst/>
          </a:prstGeom>
        </p:spPr>
      </p:pic>
    </p:spTree>
    <p:extLst>
      <p:ext uri="{BB962C8B-B14F-4D97-AF65-F5344CB8AC3E}">
        <p14:creationId xmlns:p14="http://schemas.microsoft.com/office/powerpoint/2010/main" val="20704838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14312"/>
            <a:ext cx="11430000" cy="6429375"/>
          </a:xfrm>
          <a:prstGeom prst="rect">
            <a:avLst/>
          </a:prstGeom>
        </p:spPr>
      </p:pic>
    </p:spTree>
    <p:extLst>
      <p:ext uri="{BB962C8B-B14F-4D97-AF65-F5344CB8AC3E}">
        <p14:creationId xmlns:p14="http://schemas.microsoft.com/office/powerpoint/2010/main" val="89814837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14312"/>
            <a:ext cx="11430000" cy="6429375"/>
          </a:xfrm>
          <a:prstGeom prst="rect">
            <a:avLst/>
          </a:prstGeom>
        </p:spPr>
      </p:pic>
    </p:spTree>
    <p:extLst>
      <p:ext uri="{BB962C8B-B14F-4D97-AF65-F5344CB8AC3E}">
        <p14:creationId xmlns:p14="http://schemas.microsoft.com/office/powerpoint/2010/main" val="390548889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14312"/>
            <a:ext cx="11430000" cy="6429375"/>
          </a:xfrm>
          <a:prstGeom prst="rect">
            <a:avLst/>
          </a:prstGeom>
        </p:spPr>
      </p:pic>
    </p:spTree>
    <p:extLst>
      <p:ext uri="{BB962C8B-B14F-4D97-AF65-F5344CB8AC3E}">
        <p14:creationId xmlns:p14="http://schemas.microsoft.com/office/powerpoint/2010/main" val="23396021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14312"/>
            <a:ext cx="11430000" cy="6429375"/>
          </a:xfrm>
          <a:prstGeom prst="rect">
            <a:avLst/>
          </a:prstGeom>
        </p:spPr>
      </p:pic>
    </p:spTree>
    <p:extLst>
      <p:ext uri="{BB962C8B-B14F-4D97-AF65-F5344CB8AC3E}">
        <p14:creationId xmlns:p14="http://schemas.microsoft.com/office/powerpoint/2010/main" val="16686956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14312"/>
            <a:ext cx="11430000" cy="6429375"/>
          </a:xfrm>
          <a:prstGeom prst="rect">
            <a:avLst/>
          </a:prstGeom>
        </p:spPr>
      </p:pic>
    </p:spTree>
    <p:extLst>
      <p:ext uri="{BB962C8B-B14F-4D97-AF65-F5344CB8AC3E}">
        <p14:creationId xmlns:p14="http://schemas.microsoft.com/office/powerpoint/2010/main" val="138581194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14312"/>
            <a:ext cx="11430000" cy="6429375"/>
          </a:xfrm>
          <a:prstGeom prst="rect">
            <a:avLst/>
          </a:prstGeom>
        </p:spPr>
      </p:pic>
    </p:spTree>
    <p:extLst>
      <p:ext uri="{BB962C8B-B14F-4D97-AF65-F5344CB8AC3E}">
        <p14:creationId xmlns:p14="http://schemas.microsoft.com/office/powerpoint/2010/main" val="27193458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866207" y="2928851"/>
            <a:ext cx="9875520" cy="1356360"/>
          </a:xfrm>
        </p:spPr>
        <p:txBody>
          <a:bodyPr/>
          <a:lstStyle/>
          <a:p>
            <a:r>
              <a:rPr lang="en-US" dirty="0"/>
              <a:t>UX research (customer surveys and interviews, fail case)</a:t>
            </a:r>
            <a:endParaRPr lang="ru-RU" dirty="0"/>
          </a:p>
        </p:txBody>
      </p:sp>
    </p:spTree>
    <p:extLst>
      <p:ext uri="{BB962C8B-B14F-4D97-AF65-F5344CB8AC3E}">
        <p14:creationId xmlns:p14="http://schemas.microsoft.com/office/powerpoint/2010/main" val="369483437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UX research</a:t>
            </a:r>
            <a:endParaRPr lang="ru-RU" dirty="0"/>
          </a:p>
        </p:txBody>
      </p:sp>
      <p:pic>
        <p:nvPicPr>
          <p:cNvPr id="4" name="Объект 3"/>
          <p:cNvPicPr>
            <a:picLocks noGrp="1" noChangeAspect="1"/>
          </p:cNvPicPr>
          <p:nvPr>
            <p:ph idx="1"/>
          </p:nvPr>
        </p:nvPicPr>
        <p:blipFill rotWithShape="1">
          <a:blip r:embed="rId2"/>
          <a:srcRect l="30123" t="11420" r="22508" b="5561"/>
          <a:stretch/>
        </p:blipFill>
        <p:spPr>
          <a:xfrm>
            <a:off x="724373" y="1965960"/>
            <a:ext cx="4313140" cy="3990109"/>
          </a:xfrm>
          <a:prstGeom prst="rect">
            <a:avLst/>
          </a:prstGeom>
        </p:spPr>
      </p:pic>
      <p:pic>
        <p:nvPicPr>
          <p:cNvPr id="5" name="Рисунок 4"/>
          <p:cNvPicPr>
            <a:picLocks noChangeAspect="1"/>
          </p:cNvPicPr>
          <p:nvPr/>
        </p:nvPicPr>
        <p:blipFill rotWithShape="1">
          <a:blip r:embed="rId3"/>
          <a:srcRect l="33592" t="12875" r="31404" b="5095"/>
          <a:stretch/>
        </p:blipFill>
        <p:spPr>
          <a:xfrm>
            <a:off x="6278187" y="1965959"/>
            <a:ext cx="3499658" cy="3990109"/>
          </a:xfrm>
          <a:prstGeom prst="rect">
            <a:avLst/>
          </a:prstGeom>
        </p:spPr>
      </p:pic>
    </p:spTree>
    <p:extLst>
      <p:ext uri="{BB962C8B-B14F-4D97-AF65-F5344CB8AC3E}">
        <p14:creationId xmlns:p14="http://schemas.microsoft.com/office/powerpoint/2010/main" val="31371975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344600" y="2636109"/>
            <a:ext cx="8596668" cy="1320800"/>
          </a:xfrm>
        </p:spPr>
        <p:txBody>
          <a:bodyPr/>
          <a:lstStyle/>
          <a:p>
            <a:pPr algn="ctr"/>
            <a:r>
              <a:rPr lang="ru-RU" dirty="0" smtClean="0"/>
              <a:t>С</a:t>
            </a:r>
            <a:r>
              <a:rPr lang="en-US" dirty="0" err="1" smtClean="0"/>
              <a:t>oncept</a:t>
            </a:r>
            <a:endParaRPr lang="ru-RU" dirty="0"/>
          </a:p>
        </p:txBody>
      </p:sp>
    </p:spTree>
    <p:extLst>
      <p:ext uri="{BB962C8B-B14F-4D97-AF65-F5344CB8AC3E}">
        <p14:creationId xmlns:p14="http://schemas.microsoft.com/office/powerpoint/2010/main" val="2447086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descr="https://miro.medium.com/max/2000/1*RNjCpM0BsPgCdOygs4dodQ.png"/>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782225" y="1052004"/>
            <a:ext cx="5939730" cy="3134049"/>
          </a:xfrm>
          <a:prstGeom prst="rect">
            <a:avLst/>
          </a:prstGeom>
          <a:noFill/>
          <a:ln>
            <a:noFill/>
          </a:ln>
        </p:spPr>
      </p:pic>
      <p:sp>
        <p:nvSpPr>
          <p:cNvPr id="5" name="Прямоугольник 4"/>
          <p:cNvSpPr/>
          <p:nvPr/>
        </p:nvSpPr>
        <p:spPr>
          <a:xfrm>
            <a:off x="1460225" y="4335117"/>
            <a:ext cx="8772699" cy="1676741"/>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The elements analysis helped me get an idea on how I could structure my website prototype but it also displayed that there is no unified correct way of doing it.</a:t>
            </a: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Further, I wanted to see what features competitors use on their websites to enhance the experience for their users. I created a large spreadsheet listing all findings after which I summarized the strengths and weaknesses in a table.</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445902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1"/>
          <p:cNvSpPr>
            <a:spLocks noGrp="1"/>
          </p:cNvSpPr>
          <p:nvPr>
            <p:ph type="title"/>
          </p:nvPr>
        </p:nvSpPr>
        <p:spPr>
          <a:xfrm>
            <a:off x="1072113" y="5561213"/>
            <a:ext cx="10058400" cy="1450757"/>
          </a:xfrm>
        </p:spPr>
        <p:txBody>
          <a:bodyPr>
            <a:normAutofit/>
          </a:bodyPr>
          <a:lstStyle/>
          <a:p>
            <a:r>
              <a:rPr lang="en-US" sz="2000" dirty="0" err="1" smtClean="0"/>
              <a:t>Figma</a:t>
            </a:r>
            <a:r>
              <a:rPr lang="en-US" sz="2000" dirty="0"/>
              <a:t/>
            </a:r>
            <a:br>
              <a:rPr lang="en-US" sz="2000" dirty="0"/>
            </a:br>
            <a:r>
              <a:rPr lang="en-US" sz="2000" dirty="0"/>
              <a:t>https://www.figma.com/file/GpCl4LbcLvwGo2Mk91ME8V/Untitled?node-id=1%3A3545</a:t>
            </a:r>
            <a:endParaRPr lang="ru-RU" sz="2000" dirty="0"/>
          </a:p>
        </p:txBody>
      </p:sp>
      <p:pic>
        <p:nvPicPr>
          <p:cNvPr id="1026" name="Picture 2" descr="https://sun9-28.userapi.com/impg/WjQYFIhjEoYpRqohXXAkFXM4GcU-6aJCGXnmDA/6-n5-HWE778.jpg?size=1920x1080&amp;quality=96&amp;sign=41c862cc20ed297c66a5ab05d312c8a4&amp;type=album"/>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44416" t="9707" r="32346" b="8907"/>
          <a:stretch/>
        </p:blipFill>
        <p:spPr bwMode="auto">
          <a:xfrm>
            <a:off x="74813" y="99752"/>
            <a:ext cx="1662546" cy="3275215"/>
          </a:xfrm>
          <a:prstGeom prst="rect">
            <a:avLst/>
          </a:prstGeom>
          <a:noFill/>
          <a:extLst>
            <a:ext uri="{909E8E84-426E-40DD-AFC4-6F175D3DCCD1}">
              <a14:hiddenFill xmlns:a14="http://schemas.microsoft.com/office/drawing/2010/main">
                <a:solidFill>
                  <a:srgbClr val="FFFFFF"/>
                </a:solidFill>
              </a14:hiddenFill>
            </a:ext>
          </a:extLst>
        </p:spPr>
      </p:pic>
      <p:pic>
        <p:nvPicPr>
          <p:cNvPr id="3" name="Рисунок 2"/>
          <p:cNvPicPr>
            <a:picLocks noChangeAspect="1"/>
          </p:cNvPicPr>
          <p:nvPr/>
        </p:nvPicPr>
        <p:blipFill rotWithShape="1">
          <a:blip r:embed="rId3"/>
          <a:srcRect l="45015" t="8266" r="32800" b="9600"/>
          <a:stretch/>
        </p:blipFill>
        <p:spPr>
          <a:xfrm>
            <a:off x="1820486" y="99752"/>
            <a:ext cx="1662546" cy="3275215"/>
          </a:xfrm>
          <a:prstGeom prst="rect">
            <a:avLst/>
          </a:prstGeom>
        </p:spPr>
      </p:pic>
      <p:pic>
        <p:nvPicPr>
          <p:cNvPr id="5" name="Рисунок 4"/>
          <p:cNvPicPr>
            <a:picLocks noChangeAspect="1"/>
          </p:cNvPicPr>
          <p:nvPr/>
        </p:nvPicPr>
        <p:blipFill rotWithShape="1">
          <a:blip r:embed="rId4"/>
          <a:srcRect l="44734" t="9575" r="32270" b="9354"/>
          <a:stretch/>
        </p:blipFill>
        <p:spPr>
          <a:xfrm>
            <a:off x="3587093" y="99751"/>
            <a:ext cx="1662546" cy="3275215"/>
          </a:xfrm>
          <a:prstGeom prst="rect">
            <a:avLst/>
          </a:prstGeom>
        </p:spPr>
      </p:pic>
      <p:pic>
        <p:nvPicPr>
          <p:cNvPr id="8" name="Рисунок 7"/>
          <p:cNvPicPr>
            <a:picLocks noChangeAspect="1"/>
          </p:cNvPicPr>
          <p:nvPr/>
        </p:nvPicPr>
        <p:blipFill rotWithShape="1">
          <a:blip r:embed="rId5"/>
          <a:srcRect l="45054" t="9947" r="32380" b="9654"/>
          <a:stretch/>
        </p:blipFill>
        <p:spPr>
          <a:xfrm>
            <a:off x="5353700" y="99750"/>
            <a:ext cx="1662546" cy="3275215"/>
          </a:xfrm>
          <a:prstGeom prst="rect">
            <a:avLst/>
          </a:prstGeom>
        </p:spPr>
      </p:pic>
      <p:pic>
        <p:nvPicPr>
          <p:cNvPr id="9" name="Рисунок 8"/>
          <p:cNvPicPr>
            <a:picLocks noChangeAspect="1"/>
          </p:cNvPicPr>
          <p:nvPr/>
        </p:nvPicPr>
        <p:blipFill rotWithShape="1">
          <a:blip r:embed="rId6"/>
          <a:srcRect l="44920" t="9803" r="32410" b="9890"/>
          <a:stretch/>
        </p:blipFill>
        <p:spPr>
          <a:xfrm>
            <a:off x="7174570" y="99749"/>
            <a:ext cx="1662546" cy="3275215"/>
          </a:xfrm>
          <a:prstGeom prst="rect">
            <a:avLst/>
          </a:prstGeom>
        </p:spPr>
      </p:pic>
      <p:pic>
        <p:nvPicPr>
          <p:cNvPr id="10" name="Рисунок 9"/>
          <p:cNvPicPr>
            <a:picLocks noChangeAspect="1"/>
          </p:cNvPicPr>
          <p:nvPr/>
        </p:nvPicPr>
        <p:blipFill rotWithShape="1">
          <a:blip r:embed="rId7"/>
          <a:srcRect l="45133" t="14977" r="32520" b="8728"/>
          <a:stretch/>
        </p:blipFill>
        <p:spPr>
          <a:xfrm>
            <a:off x="8920243" y="99749"/>
            <a:ext cx="1662546" cy="3275215"/>
          </a:xfrm>
          <a:prstGeom prst="rect">
            <a:avLst/>
          </a:prstGeom>
        </p:spPr>
      </p:pic>
      <p:pic>
        <p:nvPicPr>
          <p:cNvPr id="11" name="Рисунок 10"/>
          <p:cNvPicPr>
            <a:picLocks noChangeAspect="1"/>
          </p:cNvPicPr>
          <p:nvPr/>
        </p:nvPicPr>
        <p:blipFill rotWithShape="1">
          <a:blip r:embed="rId8"/>
          <a:srcRect l="44843" t="12928" r="33165" b="9969"/>
          <a:stretch/>
        </p:blipFill>
        <p:spPr>
          <a:xfrm>
            <a:off x="74813" y="3443678"/>
            <a:ext cx="1662546" cy="3275215"/>
          </a:xfrm>
          <a:prstGeom prst="rect">
            <a:avLst/>
          </a:prstGeom>
        </p:spPr>
      </p:pic>
      <p:pic>
        <p:nvPicPr>
          <p:cNvPr id="12" name="Рисунок 11"/>
          <p:cNvPicPr>
            <a:picLocks noChangeAspect="1"/>
          </p:cNvPicPr>
          <p:nvPr/>
        </p:nvPicPr>
        <p:blipFill rotWithShape="1">
          <a:blip r:embed="rId9"/>
          <a:srcRect l="45302" t="14531" r="32759" b="9106"/>
          <a:stretch/>
        </p:blipFill>
        <p:spPr>
          <a:xfrm>
            <a:off x="1820486" y="3443678"/>
            <a:ext cx="1662546" cy="3275215"/>
          </a:xfrm>
          <a:prstGeom prst="rect">
            <a:avLst/>
          </a:prstGeom>
        </p:spPr>
      </p:pic>
      <p:pic>
        <p:nvPicPr>
          <p:cNvPr id="1028" name="Picture 4" descr="https://sun9-84.userapi.com/impg/RMD8F-xTijdAxWeJTK32yx99UPcTwydZO-1bVA/eaof1S34Pqs.jpg?size=1920x1080&amp;quality=96&amp;sign=a46328a08cb5a6e0bd3155cd4b9fde55&amp;type=album"/>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5218" t="14475" r="32786" b="8250"/>
          <a:stretch/>
        </p:blipFill>
        <p:spPr bwMode="auto">
          <a:xfrm>
            <a:off x="3587094" y="3455038"/>
            <a:ext cx="1662546" cy="32638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un9-44.userapi.com/impg/NOpvPOHtw8YwtPl2yyI7T_6qbvSYyj_LUszh-Q/eg0uK8h6qPA.jpg?size=1920x1080&amp;quality=96&amp;sign=90e5afe0b40221712514c17246ee9b10&amp;type=album"/>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45167" t="14207" r="33196" b="8678"/>
          <a:stretch/>
        </p:blipFill>
        <p:spPr bwMode="auto">
          <a:xfrm>
            <a:off x="5353700" y="3462436"/>
            <a:ext cx="1659660" cy="32564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sun9-31.userapi.com/impg/Twp0lRemUUa42pvf7sB3_-fAeeyomyJyQxcLBg/D3BMYBETLyY.jpg?size=1920x1080&amp;quality=96&amp;sign=0d0898d6139449ccc6224e1e6bb88acb&amp;type=album"/>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45511" t="15021" r="32755" b="9163"/>
          <a:stretch/>
        </p:blipFill>
        <p:spPr bwMode="auto">
          <a:xfrm>
            <a:off x="7117420" y="3462436"/>
            <a:ext cx="1662546" cy="3256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7606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err="1" smtClean="0"/>
              <a:t>Figma</a:t>
            </a:r>
            <a:endParaRPr lang="ru-RU" dirty="0"/>
          </a:p>
        </p:txBody>
      </p:sp>
      <p:sp>
        <p:nvSpPr>
          <p:cNvPr id="3" name="Объект 2"/>
          <p:cNvSpPr>
            <a:spLocks noGrp="1"/>
          </p:cNvSpPr>
          <p:nvPr>
            <p:ph idx="1"/>
          </p:nvPr>
        </p:nvSpPr>
        <p:spPr/>
        <p:txBody>
          <a:bodyPr/>
          <a:lstStyle/>
          <a:p>
            <a:endParaRPr lang="ru-RU"/>
          </a:p>
        </p:txBody>
      </p:sp>
    </p:spTree>
    <p:extLst>
      <p:ext uri="{BB962C8B-B14F-4D97-AF65-F5344CB8AC3E}">
        <p14:creationId xmlns:p14="http://schemas.microsoft.com/office/powerpoint/2010/main" val="19021549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Рисунок 4"/>
          <p:cNvPicPr>
            <a:picLocks noChangeAspect="1"/>
          </p:cNvPicPr>
          <p:nvPr/>
        </p:nvPicPr>
        <p:blipFill>
          <a:blip r:embed="rId2"/>
          <a:stretch>
            <a:fillRect/>
          </a:stretch>
        </p:blipFill>
        <p:spPr>
          <a:xfrm>
            <a:off x="2916194" y="547302"/>
            <a:ext cx="6343136" cy="5829300"/>
          </a:xfrm>
          <a:prstGeom prst="rect">
            <a:avLst/>
          </a:prstGeom>
        </p:spPr>
      </p:pic>
    </p:spTree>
    <p:extLst>
      <p:ext uri="{BB962C8B-B14F-4D97-AF65-F5344CB8AC3E}">
        <p14:creationId xmlns:p14="http://schemas.microsoft.com/office/powerpoint/2010/main" val="14281182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621520" y="4976240"/>
            <a:ext cx="8149389" cy="1200329"/>
          </a:xfrm>
          <a:prstGeom prst="rect">
            <a:avLst/>
          </a:prstGeom>
        </p:spPr>
        <p:txBody>
          <a:bodyPr wrap="square">
            <a:spAutoFit/>
          </a:bodyPr>
          <a:lstStyle/>
          <a:p>
            <a:r>
              <a:rPr lang="en-US" dirty="0" smtClean="0">
                <a:latin typeface="Merriweather"/>
              </a:rPr>
              <a:t>We</a:t>
            </a:r>
            <a:r>
              <a:rPr lang="en-US" b="0" i="0" dirty="0" smtClean="0">
                <a:effectLst/>
                <a:latin typeface="Merriweather"/>
              </a:rPr>
              <a:t> started </a:t>
            </a:r>
            <a:r>
              <a:rPr lang="en-US" dirty="0" smtClean="0">
                <a:latin typeface="Merriweather"/>
              </a:rPr>
              <a:t>our</a:t>
            </a:r>
            <a:r>
              <a:rPr lang="en-US" b="0" i="0" dirty="0" smtClean="0">
                <a:effectLst/>
                <a:latin typeface="Merriweather"/>
              </a:rPr>
              <a:t> career in graphic design working for a local sports company. During my time there, I saw a lot of great things and worked with many awesome people. However, I also noticed that their use of technology, or lack thereof, is making them fall behind with regards to gaining more business.</a:t>
            </a:r>
            <a:endParaRPr lang="ru-RU" dirty="0"/>
          </a:p>
        </p:txBody>
      </p:sp>
      <p:pic>
        <p:nvPicPr>
          <p:cNvPr id="3" name="Рисунок 2"/>
          <p:cNvPicPr>
            <a:picLocks noChangeAspect="1"/>
          </p:cNvPicPr>
          <p:nvPr/>
        </p:nvPicPr>
        <p:blipFill>
          <a:blip r:embed="rId2"/>
          <a:stretch>
            <a:fillRect/>
          </a:stretch>
        </p:blipFill>
        <p:spPr>
          <a:xfrm>
            <a:off x="1927570" y="887281"/>
            <a:ext cx="6813608" cy="3895113"/>
          </a:xfrm>
          <a:prstGeom prst="rect">
            <a:avLst/>
          </a:prstGeom>
        </p:spPr>
      </p:pic>
    </p:spTree>
    <p:extLst>
      <p:ext uri="{BB962C8B-B14F-4D97-AF65-F5344CB8AC3E}">
        <p14:creationId xmlns:p14="http://schemas.microsoft.com/office/powerpoint/2010/main" val="3404566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95478" y="2270936"/>
            <a:ext cx="8903368" cy="1754326"/>
          </a:xfrm>
          <a:prstGeom prst="rect">
            <a:avLst/>
          </a:prstGeom>
        </p:spPr>
        <p:txBody>
          <a:bodyPr wrap="square">
            <a:spAutoFit/>
          </a:bodyPr>
          <a:lstStyle/>
          <a:p>
            <a:r>
              <a:rPr lang="en-US" b="1" i="0" dirty="0" smtClean="0">
                <a:effectLst/>
                <a:latin typeface="Montserrat" panose="02000505000000020004" pitchFamily="2" charset="0"/>
              </a:rPr>
              <a:t>Stakeholder goals</a:t>
            </a:r>
          </a:p>
          <a:p>
            <a:r>
              <a:rPr lang="en-US" b="0" i="0" dirty="0" smtClean="0">
                <a:effectLst/>
                <a:latin typeface="Merriweather"/>
              </a:rPr>
              <a:t>Stakeholders should be able to order their equipment and customize and preview their garments as well as set up online shops for their students in an efficient manner. Having prices for screen printing and embroidery, previewing the designs, and being able to put in your custom orders online are missing from the current website. Having these elements would drive up business.</a:t>
            </a:r>
            <a:endParaRPr lang="en-US" b="0" i="0" dirty="0">
              <a:effectLst/>
              <a:latin typeface="Merriweather"/>
            </a:endParaRPr>
          </a:p>
        </p:txBody>
      </p:sp>
    </p:spTree>
    <p:extLst>
      <p:ext uri="{BB962C8B-B14F-4D97-AF65-F5344CB8AC3E}">
        <p14:creationId xmlns:p14="http://schemas.microsoft.com/office/powerpoint/2010/main" val="2024839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04552" y="2304998"/>
            <a:ext cx="9512968" cy="1754326"/>
          </a:xfrm>
          <a:prstGeom prst="rect">
            <a:avLst/>
          </a:prstGeom>
        </p:spPr>
        <p:txBody>
          <a:bodyPr wrap="square">
            <a:spAutoFit/>
          </a:bodyPr>
          <a:lstStyle/>
          <a:p>
            <a:r>
              <a:rPr lang="en-US" b="1" i="0" dirty="0" smtClean="0">
                <a:effectLst/>
                <a:latin typeface="Montserrat" panose="02000505000000020004" pitchFamily="2" charset="0"/>
              </a:rPr>
              <a:t>UX Problems </a:t>
            </a:r>
          </a:p>
          <a:p>
            <a:r>
              <a:rPr lang="en-US" b="0" i="0" dirty="0" smtClean="0">
                <a:effectLst/>
                <a:latin typeface="Merriweather"/>
              </a:rPr>
              <a:t>There are a few main challenges foreseen in implementing these changes. The first is that the owner is technology averse and does not see the need to change what she’s been doing for the past 25+ years. Paper-based orders and invoices are still being used, so the margin for error increases, the time spent filling out orders increases, and the ability for a customer to have the ordering in his/her own hands is not present at all. </a:t>
            </a:r>
            <a:endParaRPr lang="en-US" b="0" i="0" dirty="0">
              <a:effectLst/>
              <a:latin typeface="Merriweather"/>
            </a:endParaRPr>
          </a:p>
        </p:txBody>
      </p:sp>
    </p:spTree>
    <p:extLst>
      <p:ext uri="{BB962C8B-B14F-4D97-AF65-F5344CB8AC3E}">
        <p14:creationId xmlns:p14="http://schemas.microsoft.com/office/powerpoint/2010/main" val="389634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93558" y="4259776"/>
            <a:ext cx="9737558" cy="1754326"/>
          </a:xfrm>
          <a:prstGeom prst="rect">
            <a:avLst/>
          </a:prstGeom>
        </p:spPr>
        <p:txBody>
          <a:bodyPr wrap="square">
            <a:spAutoFit/>
          </a:bodyPr>
          <a:lstStyle/>
          <a:p>
            <a:r>
              <a:rPr lang="en-US" b="1" i="0" dirty="0" smtClean="0">
                <a:effectLst/>
                <a:latin typeface="Montserrat" panose="02000505000000020004" pitchFamily="2" charset="0"/>
              </a:rPr>
              <a:t>Customers are not getting the level of service that they want.</a:t>
            </a:r>
          </a:p>
          <a:p>
            <a:r>
              <a:rPr lang="en-US" b="0" i="0" dirty="0" smtClean="0">
                <a:effectLst/>
                <a:latin typeface="Merriweather"/>
              </a:rPr>
              <a:t>A customer should be able to choose between ordering online, ordering with help from a staff member online, ordering on the phone, or in-person. Implementing changes would decrease the degree of difficulty, and much time would be saved for everyone. Switching to online ordering would improve the business flow and would garner more business from users who are used to doing everything online.</a:t>
            </a:r>
            <a:endParaRPr lang="en-US" b="0" i="0" dirty="0">
              <a:effectLst/>
              <a:latin typeface="Merriweather"/>
            </a:endParaRPr>
          </a:p>
        </p:txBody>
      </p:sp>
      <p:pic>
        <p:nvPicPr>
          <p:cNvPr id="3" name="Рисунок 2"/>
          <p:cNvPicPr>
            <a:picLocks noChangeAspect="1"/>
          </p:cNvPicPr>
          <p:nvPr/>
        </p:nvPicPr>
        <p:blipFill>
          <a:blip r:embed="rId2"/>
          <a:stretch>
            <a:fillRect/>
          </a:stretch>
        </p:blipFill>
        <p:spPr>
          <a:xfrm>
            <a:off x="306345" y="589692"/>
            <a:ext cx="5196531" cy="3464354"/>
          </a:xfrm>
          <a:prstGeom prst="rect">
            <a:avLst/>
          </a:prstGeom>
        </p:spPr>
      </p:pic>
      <p:pic>
        <p:nvPicPr>
          <p:cNvPr id="5" name="Рисунок 4"/>
          <p:cNvPicPr>
            <a:picLocks noChangeAspect="1"/>
          </p:cNvPicPr>
          <p:nvPr/>
        </p:nvPicPr>
        <p:blipFill rotWithShape="1">
          <a:blip r:embed="rId3"/>
          <a:srcRect b="5135"/>
          <a:stretch/>
        </p:blipFill>
        <p:spPr>
          <a:xfrm>
            <a:off x="5973463" y="709484"/>
            <a:ext cx="5715000" cy="3252916"/>
          </a:xfrm>
          <a:prstGeom prst="rect">
            <a:avLst/>
          </a:prstGeom>
        </p:spPr>
      </p:pic>
    </p:spTree>
    <p:extLst>
      <p:ext uri="{BB962C8B-B14F-4D97-AF65-F5344CB8AC3E}">
        <p14:creationId xmlns:p14="http://schemas.microsoft.com/office/powerpoint/2010/main" val="4085672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ppt_w</p:attrName>
                                        </p:attrNameLst>
                                      </p:cBhvr>
                                      <p:tavLst>
                                        <p:tav tm="0">
                                          <p:val>
                                            <p:fltVal val="0"/>
                                          </p:val>
                                        </p:tav>
                                        <p:tav tm="100000">
                                          <p:val>
                                            <p:strVal val="#ppt_w"/>
                                          </p:val>
                                        </p:tav>
                                      </p:tavLst>
                                    </p:anim>
                                    <p:anim calcmode="lin" valueType="num">
                                      <p:cBhvr>
                                        <p:cTn id="16" dur="1000" fill="hold"/>
                                        <p:tgtEl>
                                          <p:spTgt spid="5"/>
                                        </p:tgtEl>
                                        <p:attrNameLst>
                                          <p:attrName>ppt_h</p:attrName>
                                        </p:attrNameLst>
                                      </p:cBhvr>
                                      <p:tavLst>
                                        <p:tav tm="0">
                                          <p:val>
                                            <p:fltVal val="0"/>
                                          </p:val>
                                        </p:tav>
                                        <p:tav tm="100000">
                                          <p:val>
                                            <p:strVal val="#ppt_h"/>
                                          </p:val>
                                        </p:tav>
                                      </p:tavLst>
                                    </p:anim>
                                    <p:anim calcmode="lin" valueType="num">
                                      <p:cBhvr>
                                        <p:cTn id="17" dur="1000" fill="hold"/>
                                        <p:tgtEl>
                                          <p:spTgt spid="5"/>
                                        </p:tgtEl>
                                        <p:attrNameLst>
                                          <p:attrName>style.rotation</p:attrName>
                                        </p:attrNameLst>
                                      </p:cBhvr>
                                      <p:tavLst>
                                        <p:tav tm="0">
                                          <p:val>
                                            <p:fltVal val="90"/>
                                          </p:val>
                                        </p:tav>
                                        <p:tav tm="100000">
                                          <p:val>
                                            <p:fltVal val="0"/>
                                          </p:val>
                                        </p:tav>
                                      </p:tavLst>
                                    </p:anim>
                                    <p:animEffect transition="in" filter="fade">
                                      <p:cBhvr>
                                        <p:cTn id="18" dur="10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Ретро">
  <a:themeElements>
    <a:clrScheme name="Ретро">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Ретр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Ретр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docProps/app.xml><?xml version="1.0" encoding="utf-8"?>
<Properties xmlns="http://schemas.openxmlformats.org/officeDocument/2006/extended-properties" xmlns:vt="http://schemas.openxmlformats.org/officeDocument/2006/docPropsVTypes">
  <Template>Retrospect</Template>
  <TotalTime>847</TotalTime>
  <Words>1003</Words>
  <Application>Microsoft Office PowerPoint</Application>
  <PresentationFormat>Широкоэкранный</PresentationFormat>
  <Paragraphs>99</Paragraphs>
  <Slides>53</Slides>
  <Notes>0</Notes>
  <HiddenSlides>0</HiddenSlides>
  <MMClips>0</MMClips>
  <ScaleCrop>false</ScaleCrop>
  <HeadingPairs>
    <vt:vector size="6" baseType="variant">
      <vt:variant>
        <vt:lpstr>Использованные шрифты</vt:lpstr>
      </vt:variant>
      <vt:variant>
        <vt:i4>8</vt:i4>
      </vt:variant>
      <vt:variant>
        <vt:lpstr>Тема</vt:lpstr>
      </vt:variant>
      <vt:variant>
        <vt:i4>1</vt:i4>
      </vt:variant>
      <vt:variant>
        <vt:lpstr>Заголовки слайдов</vt:lpstr>
      </vt:variant>
      <vt:variant>
        <vt:i4>53</vt:i4>
      </vt:variant>
    </vt:vector>
  </HeadingPairs>
  <TitlesOfParts>
    <vt:vector size="62" baseType="lpstr">
      <vt:lpstr>Arial</vt:lpstr>
      <vt:lpstr>Calibri</vt:lpstr>
      <vt:lpstr>Calibri Light</vt:lpstr>
      <vt:lpstr>Merriweather</vt:lpstr>
      <vt:lpstr>Montserrat</vt:lpstr>
      <vt:lpstr>Montserrat Subrayada</vt:lpstr>
      <vt:lpstr>Times New Roman</vt:lpstr>
      <vt:lpstr>Trebuchet MS</vt:lpstr>
      <vt:lpstr>Ретро</vt:lpstr>
      <vt:lpstr>Online Sport Store</vt:lpstr>
      <vt:lpstr>Презентация PowerPoint</vt:lpstr>
      <vt:lpstr>IDEA</vt:lpstr>
      <vt:lpstr>Презентация PowerPoint</vt:lpstr>
      <vt:lpstr>Сoncept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Market research analysis</vt:lpstr>
      <vt:lpstr>Презентация PowerPoint</vt:lpstr>
      <vt:lpstr>Презентация PowerPoint</vt:lpstr>
      <vt:lpstr>Сomposition of market and GTM</vt:lpstr>
      <vt:lpstr>Сomposition</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UX research (customer surveys and interviews, fail case)</vt:lpstr>
      <vt:lpstr>UX research</vt:lpstr>
      <vt:lpstr>Презентация PowerPoint</vt:lpstr>
      <vt:lpstr>Figma https://www.figma.com/file/GpCl4LbcLvwGo2Mk91ME8V/Untitled?node-id=1%3A3545</vt:lpstr>
      <vt:lpstr>Figma</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sporting goods store</dc:title>
  <dc:creator>Мадияр Кипчакпаев</dc:creator>
  <cp:lastModifiedBy>Мадияр Кипчакпаев</cp:lastModifiedBy>
  <cp:revision>31</cp:revision>
  <dcterms:created xsi:type="dcterms:W3CDTF">2021-09-26T13:24:19Z</dcterms:created>
  <dcterms:modified xsi:type="dcterms:W3CDTF">2021-12-12T20:34:09Z</dcterms:modified>
</cp:coreProperties>
</file>